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56" r:id="rId5"/>
    <p:sldId id="262" r:id="rId6"/>
    <p:sldId id="286" r:id="rId7"/>
    <p:sldId id="334" r:id="rId8"/>
    <p:sldId id="292" r:id="rId9"/>
    <p:sldId id="335" r:id="rId10"/>
    <p:sldId id="270" r:id="rId11"/>
    <p:sldId id="333" r:id="rId12"/>
    <p:sldId id="289" r:id="rId13"/>
    <p:sldId id="336" r:id="rId14"/>
    <p:sldId id="278" r:id="rId15"/>
    <p:sldId id="340" r:id="rId16"/>
    <p:sldId id="339" r:id="rId17"/>
    <p:sldId id="290" r:id="rId18"/>
    <p:sldId id="277" r:id="rId19"/>
    <p:sldId id="282" r:id="rId20"/>
    <p:sldId id="324" r:id="rId21"/>
    <p:sldId id="273"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6E"/>
    <a:srgbClr val="CC6600"/>
    <a:srgbClr val="B6B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219EB3-C710-E15E-1790-A91D4E3223C4}" v="79" dt="2025-01-21T15:01:00.9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53" autoAdjust="0"/>
    <p:restoredTop sz="67211" autoAdjust="0"/>
  </p:normalViewPr>
  <p:slideViewPr>
    <p:cSldViewPr>
      <p:cViewPr varScale="1">
        <p:scale>
          <a:sx n="57" d="100"/>
          <a:sy n="57" d="100"/>
        </p:scale>
        <p:origin x="2323" y="62"/>
      </p:cViewPr>
      <p:guideLst>
        <p:guide orient="horz" pos="2160"/>
        <p:guide pos="2880"/>
      </p:guideLst>
    </p:cSldViewPr>
  </p:slideViewPr>
  <p:notesTextViewPr>
    <p:cViewPr>
      <p:scale>
        <a:sx n="3" d="2"/>
        <a:sy n="3" d="2"/>
      </p:scale>
      <p:origin x="0" y="-1882"/>
    </p:cViewPr>
  </p:notesTextViewPr>
  <p:notesViewPr>
    <p:cSldViewPr>
      <p:cViewPr varScale="1">
        <p:scale>
          <a:sx n="85" d="100"/>
          <a:sy n="85" d="100"/>
        </p:scale>
        <p:origin x="3846" y="102"/>
      </p:cViewPr>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4.xml" Id="rId8" /><Relationship Type="http://schemas.openxmlformats.org/officeDocument/2006/relationships/slide" Target="slides/slide9.xml" Id="rId13" /><Relationship Type="http://schemas.openxmlformats.org/officeDocument/2006/relationships/slide" Target="slides/slide14.xml" Id="rId18" /><Relationship Type="http://schemas.openxmlformats.org/officeDocument/2006/relationships/viewProps" Target="viewProps.xml" Id="rId26" /><Relationship Type="http://schemas.openxmlformats.org/officeDocument/2006/relationships/customXml" Target="../customXml/item3.xml" Id="rId3" /><Relationship Type="http://schemas.openxmlformats.org/officeDocument/2006/relationships/slide" Target="slides/slide17.xml" Id="rId21" /><Relationship Type="http://schemas.openxmlformats.org/officeDocument/2006/relationships/slide" Target="slides/slide3.xml" Id="rId7" /><Relationship Type="http://schemas.openxmlformats.org/officeDocument/2006/relationships/slide" Target="slides/slide8.xml" Id="rId12" /><Relationship Type="http://schemas.openxmlformats.org/officeDocument/2006/relationships/slide" Target="slides/slide13.xml" Id="rId17" /><Relationship Type="http://schemas.openxmlformats.org/officeDocument/2006/relationships/presProps" Target="presProps.xml" Id="rId25" /><Relationship Type="http://schemas.openxmlformats.org/officeDocument/2006/relationships/customXml" Target="../customXml/item2.xml" Id="rId2" /><Relationship Type="http://schemas.openxmlformats.org/officeDocument/2006/relationships/slide" Target="slides/slide12.xml" Id="rId16" /><Relationship Type="http://schemas.openxmlformats.org/officeDocument/2006/relationships/slide" Target="slides/slide16.xml" Id="rId20" /><Relationship Type="http://schemas.openxmlformats.org/officeDocument/2006/relationships/customXml" Target="../customXml/item1.xml" Id="rId1" /><Relationship Type="http://schemas.openxmlformats.org/officeDocument/2006/relationships/slide" Target="slides/slide2.xml" Id="rId6" /><Relationship Type="http://schemas.openxmlformats.org/officeDocument/2006/relationships/slide" Target="slides/slide7.xml" Id="rId11" /><Relationship Type="http://schemas.openxmlformats.org/officeDocument/2006/relationships/handoutMaster" Target="handoutMasters/handoutMaster1.xml" Id="rId24" /><Relationship Type="http://schemas.openxmlformats.org/officeDocument/2006/relationships/slide" Target="slides/slide1.xml" Id="rId5" /><Relationship Type="http://schemas.openxmlformats.org/officeDocument/2006/relationships/slide" Target="slides/slide11.xml" Id="rId15" /><Relationship Type="http://schemas.openxmlformats.org/officeDocument/2006/relationships/notesMaster" Target="notesMasters/notesMaster1.xml" Id="rId23" /><Relationship Type="http://schemas.openxmlformats.org/officeDocument/2006/relationships/tableStyles" Target="tableStyles.xml" Id="rId28" /><Relationship Type="http://schemas.openxmlformats.org/officeDocument/2006/relationships/slide" Target="slides/slide6.xml" Id="rId10" /><Relationship Type="http://schemas.openxmlformats.org/officeDocument/2006/relationships/slide" Target="slides/slide15.xml" Id="rId19" /><Relationship Type="http://schemas.openxmlformats.org/officeDocument/2006/relationships/slideMaster" Target="slideMasters/slideMaster1.xml" Id="rId4" /><Relationship Type="http://schemas.openxmlformats.org/officeDocument/2006/relationships/slide" Target="slides/slide5.xml" Id="rId9" /><Relationship Type="http://schemas.openxmlformats.org/officeDocument/2006/relationships/slide" Target="slides/slide10.xml" Id="rId14" /><Relationship Type="http://schemas.openxmlformats.org/officeDocument/2006/relationships/slide" Target="slides/slide18.xml" Id="rId22" /><Relationship Type="http://schemas.openxmlformats.org/officeDocument/2006/relationships/theme" Target="theme/theme1.xml" Id="rId27" /><Relationship Type="http://schemas.microsoft.com/office/2015/10/relationships/revisionInfo" Target="revisionInfo.xml" Id="rId30"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322276AA-54AB-4F3C-96C6-1F844DC4F4B6}" type="datetimeFigureOut">
              <a:rPr lang="en-US" smtClean="0"/>
              <a:t>1/21/2025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20A98B5-A4D0-426E-8B6C-C39491C2556D}" type="slidenum">
              <a:rPr lang="en-US" smtClean="0"/>
              <a:t>‹#›</a:t>
            </a:fld>
            <a:endParaRPr lang="en-US"/>
          </a:p>
        </p:txBody>
      </p:sp>
    </p:spTree>
    <p:extLst>
      <p:ext uri="{BB962C8B-B14F-4D97-AF65-F5344CB8AC3E}">
        <p14:creationId xmlns:p14="http://schemas.microsoft.com/office/powerpoint/2010/main" val="29532097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87B6CD61-1925-4619-8CB8-244F55BDB5A8}" type="datetimeFigureOut">
              <a:rPr lang="en-US" smtClean="0"/>
              <a:t>1/21/2025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6AFA6E77-2D3E-4821-9BD4-79CC4F190636}" type="slidenum">
              <a:rPr lang="en-US" smtClean="0"/>
              <a:t>‹#›</a:t>
            </a:fld>
            <a:endParaRPr lang="en-US" dirty="0"/>
          </a:p>
        </p:txBody>
      </p:sp>
    </p:spTree>
    <p:extLst>
      <p:ext uri="{BB962C8B-B14F-4D97-AF65-F5344CB8AC3E}">
        <p14:creationId xmlns:p14="http://schemas.microsoft.com/office/powerpoint/2010/main" val="408283968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Hello, thank you for </a:t>
            </a:r>
            <a:r>
              <a:rPr lang="en-US" dirty="0"/>
              <a:t>joining us virtually for an introduction to the 2025 </a:t>
            </a:r>
            <a:r>
              <a:rPr lang="en-US" dirty="0" err="1"/>
              <a:t>GiVE</a:t>
            </a:r>
            <a:r>
              <a:rPr lang="en-US" dirty="0"/>
              <a:t> 365 Grant Process.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err="1">
                <a:solidFill>
                  <a:schemeClr val="tx1"/>
                </a:solidFill>
                <a:effectLst/>
                <a:latin typeface="+mn-lt"/>
                <a:ea typeface="+mn-ea"/>
                <a:cs typeface="+mn-cs"/>
              </a:rPr>
              <a:t>GiVE</a:t>
            </a:r>
            <a:r>
              <a:rPr lang="en-US" sz="1200" kern="1200" dirty="0">
                <a:solidFill>
                  <a:schemeClr val="tx1"/>
                </a:solidFill>
                <a:effectLst/>
                <a:latin typeface="+mn-lt"/>
                <a:ea typeface="+mn-ea"/>
                <a:cs typeface="+mn-cs"/>
              </a:rPr>
              <a:t> 365 is a different type of grant program, and this introduction to how it works should help you figure out if your organization might be a good applicant.</a:t>
            </a:r>
          </a:p>
          <a:p>
            <a:pPr lvl="0"/>
            <a:endParaRPr lang="en-US" sz="1200" kern="1200" dirty="0">
              <a:solidFill>
                <a:schemeClr val="tx1"/>
              </a:solidFill>
              <a:effectLst/>
              <a:latin typeface="+mn-lt"/>
              <a:ea typeface="Calibri"/>
              <a:cs typeface="Calibri"/>
            </a:endParaRPr>
          </a:p>
          <a:p>
            <a:pPr marL="171450"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AFA6E77-2D3E-4821-9BD4-79CC4F190636}" type="slidenum">
              <a:rPr lang="en-US" smtClean="0"/>
              <a:t>1</a:t>
            </a:fld>
            <a:endParaRPr lang="en-US" dirty="0"/>
          </a:p>
        </p:txBody>
      </p:sp>
    </p:spTree>
    <p:extLst>
      <p:ext uri="{BB962C8B-B14F-4D97-AF65-F5344CB8AC3E}">
        <p14:creationId xmlns:p14="http://schemas.microsoft.com/office/powerpoint/2010/main" val="3798540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The number one criteria for </a:t>
            </a:r>
            <a:r>
              <a:rPr lang="en-US" sz="1200" kern="1200" dirty="0" err="1">
                <a:solidFill>
                  <a:schemeClr val="tx1"/>
                </a:solidFill>
                <a:effectLst/>
                <a:latin typeface="+mn-lt"/>
                <a:ea typeface="+mn-ea"/>
                <a:cs typeface="+mn-cs"/>
              </a:rPr>
              <a:t>GiVE</a:t>
            </a:r>
            <a:r>
              <a:rPr lang="en-US" sz="1200" kern="1200" dirty="0">
                <a:solidFill>
                  <a:schemeClr val="tx1"/>
                </a:solidFill>
                <a:effectLst/>
                <a:latin typeface="+mn-lt"/>
                <a:ea typeface="+mn-ea"/>
                <a:cs typeface="+mn-cs"/>
              </a:rPr>
              <a:t> 365 grants is that they support the annual grant theme. </a:t>
            </a:r>
            <a:r>
              <a:rPr lang="en-US" dirty="0"/>
              <a:t>In case you’ve missed it, the theme is: </a:t>
            </a:r>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latin typeface="Arial"/>
                <a:cs typeface="Arial"/>
              </a:rPr>
              <a:t>Roughly $</a:t>
            </a:r>
            <a:r>
              <a:rPr lang="en-US" dirty="0">
                <a:latin typeface="Arial"/>
                <a:cs typeface="Arial"/>
              </a:rPr>
              <a:t>60k</a:t>
            </a:r>
            <a:r>
              <a:rPr lang="en-US" baseline="0" dirty="0">
                <a:latin typeface="Arial"/>
                <a:cs typeface="Arial"/>
              </a:rPr>
              <a:t> will be available; average grants in the past rounds have been around $5,000 with the highest being $15,000 and the lowest being $2500</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r>
              <a:rPr lang="en-US" dirty="0"/>
              <a:t>Our 2025 theme, </a:t>
            </a:r>
            <a:r>
              <a:rPr lang="en-US" i="1" dirty="0"/>
              <a:t>Grow and Lead</a:t>
            </a:r>
            <a:r>
              <a:rPr lang="en-US" dirty="0"/>
              <a:t>, focuses on nurturing children and youth by equipping them. We believe these foundational areas are key to shaping resilient, compassionate, and future-ready leaders who can navigate challenges and contribute to thriving communities.</a:t>
            </a:r>
            <a:endParaRPr lang="en-US" dirty="0">
              <a:ea typeface="Calibri"/>
              <a:cs typeface="Calibri"/>
            </a:endParaRPr>
          </a:p>
          <a:p>
            <a:endParaRPr lang="en-US" dirty="0">
              <a:ea typeface="Calibri"/>
              <a:cs typeface="Calibri"/>
            </a:endParaRPr>
          </a:p>
          <a:p>
            <a:r>
              <a:rPr lang="en-US" dirty="0"/>
              <a:t>Imagine a community garden where teens not only learn how to grow food but also develop teamwork, problem-solving, and leadership. Or a mentoring program where young people strengthen their emotional resilience while exploring the cultural legacies that shape their identity. These are the kinds of initiatives that align with our vision.</a:t>
            </a:r>
            <a:endParaRPr lang="en-US" dirty="0">
              <a:ea typeface="Calibri"/>
              <a:cs typeface="Calibri"/>
            </a:endParaRPr>
          </a:p>
          <a:p>
            <a:endParaRPr lang="en-US" dirty="0">
              <a:ea typeface="Calibri"/>
              <a:cs typeface="Calibri"/>
            </a:endParaRPr>
          </a:p>
          <a:p>
            <a:pPr marL="285750" indent="-285750">
              <a:buFont typeface="Arial"/>
              <a:buChar char="•"/>
            </a:pPr>
            <a:r>
              <a:rPr lang="en-US" b="1" dirty="0"/>
              <a:t>Essential Life Skills</a:t>
            </a:r>
            <a:r>
              <a:rPr lang="en-US" dirty="0"/>
              <a:t>: Practical skills such as financial literacy, communication, or leadership.</a:t>
            </a:r>
            <a:endParaRPr lang="en-US" dirty="0">
              <a:ea typeface="Calibri"/>
              <a:cs typeface="Calibri"/>
            </a:endParaRPr>
          </a:p>
          <a:p>
            <a:pPr marL="285750" indent="-285750">
              <a:buFont typeface="Arial"/>
              <a:buChar char="•"/>
            </a:pPr>
            <a:r>
              <a:rPr lang="en-US" b="1" dirty="0"/>
              <a:t>Emotional Intelligence</a:t>
            </a:r>
            <a:r>
              <a:rPr lang="en-US" dirty="0"/>
              <a:t>: Programs emphasizing empathy, mental wellness, or conflict resolution.</a:t>
            </a:r>
            <a:endParaRPr lang="en-US" dirty="0">
              <a:ea typeface="Calibri"/>
              <a:cs typeface="Calibri"/>
            </a:endParaRPr>
          </a:p>
          <a:p>
            <a:pPr marL="285750" indent="-285750">
              <a:buFont typeface="Arial"/>
              <a:buChar char="•"/>
            </a:pPr>
            <a:r>
              <a:rPr lang="en-US" b="1" dirty="0"/>
              <a:t>Cultural Heritage Exploration</a:t>
            </a:r>
            <a:r>
              <a:rPr lang="en-US" dirty="0"/>
              <a:t>: Opportunities for youth to engage with history, arts, or traditions, fostering identity and belonging.</a:t>
            </a:r>
            <a:endParaRPr lang="en-US" dirty="0">
              <a:ea typeface="Calibri"/>
              <a:cs typeface="Calibri"/>
            </a:endParaRPr>
          </a:p>
          <a:p>
            <a:endParaRPr lang="en-US" dirty="0">
              <a:ea typeface="Calibri"/>
              <a:cs typeface="Calibri"/>
            </a:endParaRPr>
          </a:p>
          <a:p>
            <a:r>
              <a:rPr lang="en-US" dirty="0"/>
              <a:t>Collaboration and innovation are highly valued. Organizations don't need to have expansive budgets to apply, as smaller grassroots initiatives are equally important.</a:t>
            </a:r>
            <a:endParaRPr lang="en-US" dirty="0">
              <a:ea typeface="Calibri"/>
              <a:cs typeface="Calibri"/>
            </a:endParaRPr>
          </a:p>
          <a:p>
            <a:endParaRPr lang="en-US" dirty="0">
              <a:ea typeface="Calibri"/>
              <a:cs typeface="Calibri"/>
            </a:endParaRPr>
          </a:p>
          <a:p>
            <a:pPr marL="285750" indent="-285750">
              <a:buFont typeface="Arial"/>
              <a:buChar char="•"/>
            </a:pPr>
            <a:r>
              <a:rPr lang="en-US" b="1"/>
              <a:t>Essential Life Skills</a:t>
            </a:r>
            <a:r>
              <a:rPr lang="en-US"/>
              <a:t>:</a:t>
            </a:r>
          </a:p>
          <a:p>
            <a:pPr marL="742950" lvl="1" indent="-285750">
              <a:buFont typeface="Courier New"/>
              <a:buChar char="o"/>
            </a:pPr>
            <a:r>
              <a:rPr lang="en-US"/>
              <a:t>Workshops teaching teens how to write resumes, budget, or start a small business.</a:t>
            </a:r>
            <a:endParaRPr lang="en-US">
              <a:ea typeface="Calibri"/>
              <a:cs typeface="Calibri"/>
            </a:endParaRPr>
          </a:p>
          <a:p>
            <a:pPr marL="742950" lvl="1" indent="-285750">
              <a:buFont typeface="Courier New"/>
              <a:buChar char="o"/>
            </a:pPr>
            <a:r>
              <a:rPr lang="en-US"/>
              <a:t>Community-based robotics programs encouraging problem-solving and teamwork.</a:t>
            </a:r>
            <a:endParaRPr lang="en-US">
              <a:ea typeface="Calibri"/>
              <a:cs typeface="Calibri"/>
            </a:endParaRPr>
          </a:p>
          <a:p>
            <a:pPr marL="742950" lvl="1" indent="-285750">
              <a:buFont typeface="Courier New"/>
              <a:buChar char="o"/>
            </a:pPr>
            <a:r>
              <a:rPr lang="en-US"/>
              <a:t>Leadership academies for youth to practice public speaking and conflict resolution.</a:t>
            </a:r>
            <a:endParaRPr lang="en-US">
              <a:ea typeface="Calibri"/>
              <a:cs typeface="Calibri"/>
            </a:endParaRPr>
          </a:p>
          <a:p>
            <a:pPr marL="285750" indent="-285750">
              <a:buFont typeface="Arial"/>
              <a:buChar char="•"/>
            </a:pPr>
            <a:r>
              <a:rPr lang="en-US" b="1" dirty="0"/>
              <a:t>Emotional Intelligence</a:t>
            </a:r>
            <a:r>
              <a:rPr lang="en-US" dirty="0"/>
              <a:t>:</a:t>
            </a:r>
            <a:endParaRPr lang="en-US" dirty="0">
              <a:ea typeface="Calibri"/>
              <a:cs typeface="Calibri"/>
            </a:endParaRPr>
          </a:p>
          <a:p>
            <a:pPr marL="742950" lvl="1" indent="-285750">
              <a:buFont typeface="Courier New"/>
              <a:buChar char="o"/>
            </a:pPr>
            <a:r>
              <a:rPr lang="en-US"/>
              <a:t>Peer mentoring programs pairing older and younger students to build empathy and reduce bullying.</a:t>
            </a:r>
            <a:endParaRPr lang="en-US">
              <a:ea typeface="Calibri"/>
              <a:cs typeface="Calibri"/>
            </a:endParaRPr>
          </a:p>
          <a:p>
            <a:pPr marL="742950" lvl="1" indent="-285750">
              <a:buFont typeface="Courier New"/>
              <a:buChar char="o"/>
            </a:pPr>
            <a:r>
              <a:rPr lang="en-US"/>
              <a:t>Art therapy sessions addressing trauma or mental health challenges.</a:t>
            </a:r>
            <a:endParaRPr lang="en-US">
              <a:ea typeface="Calibri"/>
              <a:cs typeface="Calibri"/>
            </a:endParaRPr>
          </a:p>
          <a:p>
            <a:pPr marL="742950" lvl="1" indent="-285750">
              <a:buFont typeface="Courier New"/>
              <a:buChar char="o"/>
            </a:pPr>
            <a:r>
              <a:rPr lang="en-US"/>
              <a:t>Initiatives teaching mindfulness practices or restorative justice in schools.</a:t>
            </a:r>
            <a:endParaRPr lang="en-US">
              <a:ea typeface="Calibri"/>
              <a:cs typeface="Calibri"/>
            </a:endParaRPr>
          </a:p>
          <a:p>
            <a:pPr marL="285750" indent="-285750">
              <a:buFont typeface="Arial"/>
              <a:buChar char="•"/>
            </a:pPr>
            <a:r>
              <a:rPr lang="en-US" b="1" dirty="0"/>
              <a:t>Cultural Heritage Exploration</a:t>
            </a:r>
            <a:r>
              <a:rPr lang="en-US" dirty="0"/>
              <a:t>:</a:t>
            </a:r>
            <a:endParaRPr lang="en-US" dirty="0">
              <a:ea typeface="Calibri"/>
              <a:cs typeface="Calibri"/>
            </a:endParaRPr>
          </a:p>
          <a:p>
            <a:pPr marL="742950" lvl="1" indent="-285750">
              <a:buFont typeface="Courier New"/>
              <a:buChar char="o"/>
            </a:pPr>
            <a:r>
              <a:rPr lang="en-US"/>
              <a:t>Afrocentric dance classes or storytelling circles exploring cultural identity.</a:t>
            </a:r>
            <a:endParaRPr lang="en-US">
              <a:ea typeface="Calibri"/>
              <a:cs typeface="Calibri"/>
            </a:endParaRPr>
          </a:p>
          <a:p>
            <a:pPr marL="742950" lvl="1" indent="-285750">
              <a:buFont typeface="Courier New"/>
              <a:buChar char="o"/>
            </a:pPr>
            <a:r>
              <a:rPr lang="en-US"/>
              <a:t>Projects connecting youth with elders to document oral histories.</a:t>
            </a:r>
            <a:endParaRPr lang="en-US">
              <a:ea typeface="Calibri"/>
              <a:cs typeface="Calibri"/>
            </a:endParaRPr>
          </a:p>
          <a:p>
            <a:pPr marL="742950" lvl="1" indent="-285750">
              <a:buFont typeface="Courier New"/>
              <a:buChar char="o"/>
            </a:pPr>
            <a:r>
              <a:rPr lang="en-US"/>
              <a:t>Multicultural festivals led by youth, highlighting different traditions and their significance.</a:t>
            </a:r>
            <a:endParaRPr lang="en-US">
              <a:ea typeface="Calibri"/>
              <a:cs typeface="Calibri"/>
            </a:endParaRP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10"/>
          </p:nvPr>
        </p:nvSpPr>
        <p:spPr/>
        <p:txBody>
          <a:bodyPr/>
          <a:lstStyle/>
          <a:p>
            <a:pPr defTabSz="948507">
              <a:defRPr/>
            </a:pPr>
            <a:fld id="{6AFA6E77-2D3E-4821-9BD4-79CC4F190636}" type="slidenum">
              <a:rPr lang="en-US">
                <a:solidFill>
                  <a:prstClr val="black"/>
                </a:solidFill>
                <a:latin typeface="Calibri"/>
              </a:rPr>
              <a:pPr defTabSz="948507">
                <a:defRPr/>
              </a:pPr>
              <a:t>10</a:t>
            </a:fld>
            <a:endParaRPr lang="en-US" dirty="0">
              <a:solidFill>
                <a:prstClr val="black"/>
              </a:solidFill>
              <a:latin typeface="Calibri"/>
            </a:endParaRPr>
          </a:p>
        </p:txBody>
      </p:sp>
    </p:spTree>
    <p:extLst>
      <p:ext uri="{BB962C8B-B14F-4D97-AF65-F5344CB8AC3E}">
        <p14:creationId xmlns:p14="http://schemas.microsoft.com/office/powerpoint/2010/main" val="505978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dirty="0">
                <a:solidFill>
                  <a:schemeClr val="tx1"/>
                </a:solidFill>
                <a:effectLst/>
                <a:latin typeface="+mn-lt"/>
                <a:ea typeface="+mn-ea"/>
                <a:cs typeface="+mn-cs"/>
              </a:rPr>
              <a:t>Beyond supporting the annual grant theme, your organization: </a:t>
            </a:r>
          </a:p>
          <a:p>
            <a:pPr marL="171450"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Grants can only be made to active 501(c)3 organizations. (fiscal agent ok with MOU – contact Aerial first; email MOU)</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a:cs typeface="Arial"/>
              </a:rPr>
              <a:t>The applicant nonprofit (or fiscal agent) must have an in progress LIVEGIVEmidsouth profile. </a:t>
            </a:r>
          </a:p>
          <a:p>
            <a:pPr marL="171450"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Grant funds should be used within one year. (May-April)</a:t>
            </a:r>
          </a:p>
          <a:p>
            <a:pPr marL="171450"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Project must serve area in or around Memphis</a:t>
            </a:r>
          </a:p>
          <a:p>
            <a:pPr marL="0" indent="0">
              <a:buFont typeface="Arial" panose="020B0604020202020204" pitchFamily="34" charset="0"/>
              <a:buNone/>
            </a:pPr>
            <a:endParaRPr lang="en-US"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a:latin typeface="Arial" panose="020B0604020202020204" pitchFamily="34" charset="0"/>
                <a:cs typeface="Arial" panose="020B0604020202020204" pitchFamily="34" charset="0"/>
              </a:rPr>
              <a:t>If a church is present: </a:t>
            </a:r>
            <a:r>
              <a:rPr lang="en-US" sz="1200" kern="1200" dirty="0">
                <a:solidFill>
                  <a:schemeClr val="tx1"/>
                </a:solidFill>
                <a:effectLst/>
                <a:latin typeface="+mn-lt"/>
                <a:ea typeface="+mn-ea"/>
                <a:cs typeface="+mn-cs"/>
              </a:rPr>
              <a:t>Programs that are run by houses of worship must be accessible to community members outside the congregation and may not be religious in nature</a:t>
            </a:r>
          </a:p>
          <a:p>
            <a:endParaRPr lang="en-US"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AFA6E77-2D3E-4821-9BD4-79CC4F190636}" type="slidenum">
              <a:rPr lang="en-US" smtClean="0"/>
              <a:t>11</a:t>
            </a:fld>
            <a:endParaRPr lang="en-US" dirty="0"/>
          </a:p>
        </p:txBody>
      </p:sp>
    </p:spTree>
    <p:extLst>
      <p:ext uri="{BB962C8B-B14F-4D97-AF65-F5344CB8AC3E}">
        <p14:creationId xmlns:p14="http://schemas.microsoft.com/office/powerpoint/2010/main" val="1705880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pPr>
            <a:r>
              <a:rPr lang="en-US" dirty="0" err="1"/>
              <a:t>LIVEGIVEmidsouth</a:t>
            </a:r>
            <a:r>
              <a:rPr lang="en-US" dirty="0"/>
              <a:t> is the only community information system of its kind in the Mid-South region. </a:t>
            </a:r>
            <a:r>
              <a:rPr lang="en-US" dirty="0" err="1"/>
              <a:t>LIVEGIVEmidsouth</a:t>
            </a:r>
            <a:r>
              <a:rPr lang="en-US" dirty="0"/>
              <a:t> is a free, online community information system that houses 180+ indicators from public data sources and a directory of nonprofit organizations working in our region. </a:t>
            </a:r>
            <a:endParaRPr lang="en-US" dirty="0">
              <a:ea typeface="Calibri"/>
              <a:cs typeface="Calibri"/>
            </a:endParaRPr>
          </a:p>
          <a:p>
            <a:endParaRPr lang="en-US" dirty="0"/>
          </a:p>
          <a:p>
            <a:r>
              <a:rPr lang="en-US" dirty="0"/>
              <a:t>The LIVE side of the platform is an online dashboard that uses data from a variety of public sources (such as American Communities Survey, Shelby County Health Department, and Tennessee Department of Education) to show objective current information on many different livability and health factors in Greater Memphis. And the GIVE side is a directory that lets nonprofit organizations provide information about their mission, staff, major programs, and finances. People can search profiles and find groups that are working on issues important to them.</a:t>
            </a:r>
            <a:endParaRPr lang="en-US" dirty="0">
              <a:ea typeface="Calibri"/>
              <a:cs typeface="Calibri"/>
            </a:endParaRPr>
          </a:p>
          <a:p>
            <a:endParaRPr lang="en-US" baseline="0" dirty="0">
              <a:latin typeface="Arial" panose="020B0604020202020204" pitchFamily="34" charset="0"/>
              <a:cs typeface="Arial" panose="020B0604020202020204" pitchFamily="34" charset="0"/>
            </a:endParaRPr>
          </a:p>
          <a:p>
            <a:r>
              <a:rPr lang="en-US" dirty="0">
                <a:latin typeface="Arial"/>
                <a:cs typeface="Arial"/>
              </a:rPr>
              <a:t>The Community Foundation and several other funding partners require and encourage having a LIVEGIVE profile to be sure that your organization has the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AFA6E77-2D3E-4821-9BD4-79CC4F190636}" type="slidenum">
              <a:rPr lang="en-US" smtClean="0"/>
              <a:t>12</a:t>
            </a:fld>
            <a:endParaRPr lang="en-US" dirty="0"/>
          </a:p>
        </p:txBody>
      </p:sp>
    </p:spTree>
    <p:extLst>
      <p:ext uri="{BB962C8B-B14F-4D97-AF65-F5344CB8AC3E}">
        <p14:creationId xmlns:p14="http://schemas.microsoft.com/office/powerpoint/2010/main" val="88203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first step to creating a profile is to go to LIVEGIVEmidsouth.org and register for an account. Once your account is authorized by our staff, you can begin working on the profile. Start working on the profile NOW to make sure you’ve given yourself plenty of time. </a:t>
            </a:r>
            <a:endParaRPr lang="en-US" dirty="0"/>
          </a:p>
          <a:p>
            <a:endParaRPr lang="en-US" dirty="0"/>
          </a:p>
          <a:p>
            <a:r>
              <a:rPr lang="en-US" dirty="0"/>
              <a:t>One-on-one coaching sessions are available.</a:t>
            </a:r>
          </a:p>
          <a:p>
            <a:endParaRPr lang="en-US" dirty="0"/>
          </a:p>
          <a:p>
            <a:r>
              <a:rPr lang="en-US" dirty="0"/>
              <a:t>If you have any questions, email or call Randy but DO NOT WAIT UNTIL THE LAST MINUTE TO BEGIN WORKING ON THIS.</a:t>
            </a:r>
          </a:p>
          <a:p>
            <a:endParaRPr lang="en-US" dirty="0"/>
          </a:p>
          <a:p>
            <a:r>
              <a:rPr lang="en-US" dirty="0"/>
              <a:t>If your organization is awarded, we talk about the timeline to be published before being funded.</a:t>
            </a:r>
          </a:p>
          <a:p>
            <a:endParaRPr lang="en-US"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AFA6E77-2D3E-4821-9BD4-79CC4F190636}" type="slidenum">
              <a:rPr lang="en-US" smtClean="0"/>
              <a:t>12</a:t>
            </a:fld>
            <a:endParaRPr lang="en-US" dirty="0"/>
          </a:p>
        </p:txBody>
      </p:sp>
    </p:spTree>
    <p:extLst>
      <p:ext uri="{BB962C8B-B14F-4D97-AF65-F5344CB8AC3E}">
        <p14:creationId xmlns:p14="http://schemas.microsoft.com/office/powerpoint/2010/main" val="1590453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latin typeface="Arial" panose="020B0604020202020204" pitchFamily="34" charset="0"/>
                <a:cs typeface="Arial" panose="020B0604020202020204" pitchFamily="34" charset="0"/>
              </a:rPr>
              <a:t>Go through sample app + scoresheet </a:t>
            </a:r>
          </a:p>
          <a:p>
            <a:r>
              <a:rPr lang="en-US" baseline="0" dirty="0">
                <a:latin typeface="Arial" panose="020B0604020202020204" pitchFamily="34" charset="0"/>
                <a:cs typeface="Arial" panose="020B0604020202020204" pitchFamily="34" charset="0"/>
              </a:rPr>
              <a:t>The scoresheet mirrors the questions in the application </a:t>
            </a:r>
          </a:p>
          <a:p>
            <a:endParaRPr lang="en-US" baseline="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rPr>
              <a:t>Scoresheet gives direction as to what kind of program we’re looking for. (Gives guidance to grant review teams but is not the final word.)</a:t>
            </a: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rPr>
              <a:t>Scoresheet criteria are loosely listed in order of importance with most important criteria listed first</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FA6E77-2D3E-4821-9BD4-79CC4F1906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9994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latin typeface="Arial" panose="020B0604020202020204" pitchFamily="34" charset="0"/>
                <a:cs typeface="Arial" panose="020B0604020202020204" pitchFamily="34" charset="0"/>
              </a:rPr>
              <a:t>GiVE</a:t>
            </a:r>
            <a:r>
              <a:rPr lang="en-US" dirty="0">
                <a:latin typeface="Arial" panose="020B0604020202020204" pitchFamily="34" charset="0"/>
                <a:cs typeface="Arial" panose="020B0604020202020204" pitchFamily="34" charset="0"/>
              </a:rPr>
              <a:t> 365 members will review eligible applications and choose a group of finalists.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person listed as your “Grant Admin” will be notified via email as to whether or not your application has been chosen as a finalist by Wednesday, March 20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If you are a finalist, the application will be available for public view on our website. You may be contacted with questions by a review team member.</a:t>
            </a:r>
          </a:p>
        </p:txBody>
      </p:sp>
      <p:sp>
        <p:nvSpPr>
          <p:cNvPr id="4" name="Slide Number Placeholder 3"/>
          <p:cNvSpPr>
            <a:spLocks noGrp="1"/>
          </p:cNvSpPr>
          <p:nvPr>
            <p:ph type="sldNum" sz="quarter" idx="10"/>
          </p:nvPr>
        </p:nvSpPr>
        <p:spPr/>
        <p:txBody>
          <a:bodyPr/>
          <a:lstStyle/>
          <a:p>
            <a:fld id="{6AFA6E77-2D3E-4821-9BD4-79CC4F190636}" type="slidenum">
              <a:rPr lang="en-US" smtClean="0"/>
              <a:t>14</a:t>
            </a:fld>
            <a:endParaRPr lang="en-US" dirty="0"/>
          </a:p>
        </p:txBody>
      </p:sp>
    </p:spTree>
    <p:extLst>
      <p:ext uri="{BB962C8B-B14F-4D97-AF65-F5344CB8AC3E}">
        <p14:creationId xmlns:p14="http://schemas.microsoft.com/office/powerpoint/2010/main" val="1705880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Finalists must record a quick, 3-minute video that will be shown to the GiVE 365 membership at the Finals. A representative from the organization should also plan to attend. The presentation can be done by a staff or board member, or even a beneficiary of the project, but it is required. If you are a finalist, we will provide much more information than is</a:t>
            </a:r>
            <a:r>
              <a:rPr lang="en-US" baseline="0" dirty="0">
                <a:latin typeface="Arial" panose="020B0604020202020204" pitchFamily="34" charset="0"/>
                <a:cs typeface="Arial" panose="020B0604020202020204" pitchFamily="34" charset="0"/>
              </a:rPr>
              <a:t> necessary for this info session.</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err="1">
                <a:latin typeface="Arial" panose="020B0604020202020204" pitchFamily="34" charset="0"/>
                <a:cs typeface="Arial" panose="020B0604020202020204" pitchFamily="34" charset="0"/>
              </a:rPr>
              <a:t>GiVE</a:t>
            </a:r>
            <a:r>
              <a:rPr lang="en-US" dirty="0">
                <a:latin typeface="Arial" panose="020B0604020202020204" pitchFamily="34" charset="0"/>
                <a:cs typeface="Arial" panose="020B0604020202020204" pitchFamily="34" charset="0"/>
              </a:rPr>
              <a:t> 365 members will vote online and grant awards will be announced at the Community Foundation's Annual Meeting in May. (Grantee attendance is optional.)</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Grantees are required to submit very brief quarterly updates that will be shared with </a:t>
            </a:r>
            <a:r>
              <a:rPr lang="en-US" dirty="0" err="1">
                <a:latin typeface="Arial" panose="020B0604020202020204" pitchFamily="34" charset="0"/>
                <a:cs typeface="Arial" panose="020B0604020202020204" pitchFamily="34" charset="0"/>
              </a:rPr>
              <a:t>GiVE</a:t>
            </a:r>
            <a:r>
              <a:rPr lang="en-US" dirty="0">
                <a:latin typeface="Arial" panose="020B0604020202020204" pitchFamily="34" charset="0"/>
                <a:cs typeface="Arial" panose="020B0604020202020204" pitchFamily="34" charset="0"/>
              </a:rPr>
              <a:t> 365 members via our website, social media pages, and other points of contact.</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AFA6E77-2D3E-4821-9BD4-79CC4F190636}" type="slidenum">
              <a:rPr lang="en-US" smtClean="0"/>
              <a:t>15</a:t>
            </a:fld>
            <a:endParaRPr lang="en-US" dirty="0"/>
          </a:p>
        </p:txBody>
      </p:sp>
    </p:spTree>
    <p:extLst>
      <p:ext uri="{BB962C8B-B14F-4D97-AF65-F5344CB8AC3E}">
        <p14:creationId xmlns:p14="http://schemas.microsoft.com/office/powerpoint/2010/main" val="1705880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baseline="0" dirty="0">
                <a:latin typeface="Arial" panose="020B0604020202020204" pitchFamily="34" charset="0"/>
                <a:cs typeface="Arial" panose="020B0604020202020204" pitchFamily="34" charset="0"/>
              </a:rPr>
              <a:t>Now, let’s walk through how to access the Grants portal, including how to register as a Grant Administrator and apply for a grant. (switch to other presentation provided as handout)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baseline="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baseline="0" dirty="0">
                <a:latin typeface="Arial" panose="020B0604020202020204" pitchFamily="34" charset="0"/>
                <a:cs typeface="Arial" panose="020B0604020202020204" pitchFamily="34" charset="0"/>
              </a:rPr>
              <a:t>While it does take a minute to get registered, in the long-run this portal should be beneficial to you and your organization because it will house all in one place: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baseline="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baseline="0" dirty="0">
                <a:latin typeface="Arial" panose="020B0604020202020204" pitchFamily="34" charset="0"/>
                <a:cs typeface="Arial" panose="020B0604020202020204" pitchFamily="34" charset="0"/>
              </a:rPr>
              <a:t>-your organization and personal contact information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baseline="0" dirty="0">
                <a:latin typeface="Arial" panose="020B0604020202020204" pitchFamily="34" charset="0"/>
                <a:cs typeface="Arial" panose="020B0604020202020204" pitchFamily="34" charset="0"/>
              </a:rPr>
              <a:t>-all grant applications submitted by you (or others!) in your organization</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baseline="0" dirty="0">
                <a:latin typeface="Arial" panose="020B0604020202020204" pitchFamily="34" charset="0"/>
                <a:cs typeface="Arial" panose="020B0604020202020204" pitchFamily="34" charset="0"/>
              </a:rPr>
              <a:t>-follow-up grant reports related to an approved application</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baseline="0" dirty="0">
                <a:latin typeface="Arial" panose="020B0604020202020204" pitchFamily="34" charset="0"/>
                <a:cs typeface="Arial" panose="020B0604020202020204" pitchFamily="34" charset="0"/>
              </a:rPr>
              <a:t>-matching grant request forms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baseline="0" dirty="0">
                <a:latin typeface="Arial" panose="020B0604020202020204" pitchFamily="34" charset="0"/>
                <a:cs typeface="Arial" panose="020B0604020202020204" pitchFamily="34" charset="0"/>
              </a:rPr>
              <a:t>-a history of grant payments to the organization you’re connected with</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baseline="0" dirty="0">
                <a:latin typeface="Arial" panose="020B0604020202020204" pitchFamily="34" charset="0"/>
                <a:cs typeface="Arial" panose="020B0604020202020204" pitchFamily="34" charset="0"/>
              </a:rPr>
              <a:t>-MORE THAN ONE PERSON AT YOUR ORG CAN HAVE A LOGIN (RECOMMENDED)</a:t>
            </a:r>
          </a:p>
        </p:txBody>
      </p:sp>
      <p:sp>
        <p:nvSpPr>
          <p:cNvPr id="4" name="Slide Number Placeholder 3"/>
          <p:cNvSpPr>
            <a:spLocks noGrp="1"/>
          </p:cNvSpPr>
          <p:nvPr>
            <p:ph type="sldNum" sz="quarter" idx="10"/>
          </p:nvPr>
        </p:nvSpPr>
        <p:spPr/>
        <p:txBody>
          <a:bodyPr/>
          <a:lstStyle/>
          <a:p>
            <a:fld id="{6AFA6E77-2D3E-4821-9BD4-79CC4F190636}"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705880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Questions?</a:t>
            </a:r>
          </a:p>
        </p:txBody>
      </p:sp>
      <p:sp>
        <p:nvSpPr>
          <p:cNvPr id="4" name="Slide Number Placeholder 3"/>
          <p:cNvSpPr>
            <a:spLocks noGrp="1"/>
          </p:cNvSpPr>
          <p:nvPr>
            <p:ph type="sldNum" sz="quarter" idx="10"/>
          </p:nvPr>
        </p:nvSpPr>
        <p:spPr/>
        <p:txBody>
          <a:bodyPr/>
          <a:lstStyle/>
          <a:p>
            <a:fld id="{6AFA6E77-2D3E-4821-9BD4-79CC4F190636}" type="slidenum">
              <a:rPr lang="en-US" smtClean="0"/>
              <a:t>17</a:t>
            </a:fld>
            <a:endParaRPr lang="en-US" dirty="0"/>
          </a:p>
        </p:txBody>
      </p:sp>
    </p:spTree>
    <p:extLst>
      <p:ext uri="{BB962C8B-B14F-4D97-AF65-F5344CB8AC3E}">
        <p14:creationId xmlns:p14="http://schemas.microsoft.com/office/powerpoint/2010/main" val="3798540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ea typeface="Calibri"/>
                <a:cs typeface="Calibri"/>
              </a:rPr>
              <a:t>For introductions I'm going to ask that you simply put your name and organization in the chat. </a:t>
            </a:r>
            <a:endParaRPr lang="en-US" dirty="0"/>
          </a:p>
          <a:p>
            <a:pPr marL="171450" indent="-171450">
              <a:buFont typeface="Arial" panose="020B0604020202020204" pitchFamily="34" charset="0"/>
              <a:buChar char="•"/>
            </a:pPr>
            <a:r>
              <a:rPr lang="en-US" dirty="0"/>
              <a:t>I'll</a:t>
            </a:r>
            <a:r>
              <a:rPr lang="en-US" sz="1200" kern="1200" dirty="0">
                <a:solidFill>
                  <a:schemeClr val="tx1"/>
                </a:solidFill>
                <a:effectLst/>
                <a:latin typeface="+mn-lt"/>
                <a:ea typeface="+mn-ea"/>
                <a:cs typeface="+mn-cs"/>
              </a:rPr>
              <a:t> </a:t>
            </a:r>
            <a:r>
              <a:rPr lang="en-US" dirty="0"/>
              <a:t>start</a:t>
            </a:r>
            <a:r>
              <a:rPr lang="en-US" sz="1200" kern="1200" dirty="0">
                <a:solidFill>
                  <a:schemeClr val="tx1"/>
                </a:solidFill>
                <a:effectLst/>
                <a:latin typeface="+mn-lt"/>
                <a:ea typeface="+mn-ea"/>
                <a:cs typeface="+mn-cs"/>
              </a:rPr>
              <a:t> </a:t>
            </a:r>
            <a:r>
              <a:rPr lang="en-US" dirty="0"/>
              <a:t>by telling</a:t>
            </a:r>
            <a:r>
              <a:rPr lang="en-US" sz="1200" kern="1200" dirty="0">
                <a:solidFill>
                  <a:schemeClr val="tx1"/>
                </a:solidFill>
                <a:effectLst/>
                <a:latin typeface="+mn-lt"/>
                <a:ea typeface="+mn-ea"/>
                <a:cs typeface="+mn-cs"/>
              </a:rPr>
              <a:t> you a little bit about the Community Foundation and the </a:t>
            </a:r>
            <a:r>
              <a:rPr lang="en-US" sz="1200" kern="1200" dirty="0" err="1">
                <a:solidFill>
                  <a:schemeClr val="tx1"/>
                </a:solidFill>
                <a:effectLst/>
                <a:latin typeface="+mn-lt"/>
                <a:ea typeface="+mn-ea"/>
                <a:cs typeface="+mn-cs"/>
              </a:rPr>
              <a:t>GiVE</a:t>
            </a:r>
            <a:r>
              <a:rPr lang="en-US" sz="1200" kern="1200" dirty="0">
                <a:solidFill>
                  <a:schemeClr val="tx1"/>
                </a:solidFill>
                <a:effectLst/>
                <a:latin typeface="+mn-lt"/>
                <a:ea typeface="+mn-ea"/>
                <a:cs typeface="+mn-cs"/>
              </a:rPr>
              <a:t> 365 program. </a:t>
            </a:r>
            <a:endParaRPr lang="en-US">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We’ll look at the eligibility criteria for </a:t>
            </a:r>
            <a:r>
              <a:rPr lang="en-US" sz="1200" kern="1200" dirty="0" err="1">
                <a:solidFill>
                  <a:schemeClr val="tx1"/>
                </a:solidFill>
                <a:effectLst/>
                <a:latin typeface="+mn-lt"/>
                <a:ea typeface="+mn-ea"/>
                <a:cs typeface="+mn-cs"/>
              </a:rPr>
              <a:t>GiVE</a:t>
            </a:r>
            <a:r>
              <a:rPr lang="en-US" sz="1200" kern="1200" dirty="0">
                <a:solidFill>
                  <a:schemeClr val="tx1"/>
                </a:solidFill>
                <a:effectLst/>
                <a:latin typeface="+mn-lt"/>
                <a:ea typeface="+mn-ea"/>
                <a:cs typeface="+mn-cs"/>
              </a:rPr>
              <a:t> 365 grants.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Then we’ll go through the application and what reviewers will be looking for.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We’ll look at the timeline for the process and talk some about grant finalists.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Lastly, we’ll review the online Grants portal where you’ll be submitting your application. </a:t>
            </a:r>
          </a:p>
        </p:txBody>
      </p:sp>
      <p:sp>
        <p:nvSpPr>
          <p:cNvPr id="4" name="Slide Number Placeholder 3"/>
          <p:cNvSpPr>
            <a:spLocks noGrp="1"/>
          </p:cNvSpPr>
          <p:nvPr>
            <p:ph type="sldNum" sz="quarter" idx="10"/>
          </p:nvPr>
        </p:nvSpPr>
        <p:spPr/>
        <p:txBody>
          <a:bodyPr/>
          <a:lstStyle/>
          <a:p>
            <a:fld id="{6AFA6E77-2D3E-4821-9BD4-79CC4F190636}" type="slidenum">
              <a:rPr lang="en-US" smtClean="0"/>
              <a:t>2</a:t>
            </a:fld>
            <a:endParaRPr lang="en-US" dirty="0"/>
          </a:p>
        </p:txBody>
      </p:sp>
    </p:spTree>
    <p:extLst>
      <p:ext uri="{BB962C8B-B14F-4D97-AF65-F5344CB8AC3E}">
        <p14:creationId xmlns:p14="http://schemas.microsoft.com/office/powerpoint/2010/main" val="1013374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604838"/>
            <a:ext cx="4070350" cy="3052762"/>
          </a:xfrm>
        </p:spPr>
      </p:sp>
      <p:sp>
        <p:nvSpPr>
          <p:cNvPr id="3" name="Notes Placeholder 2"/>
          <p:cNvSpPr>
            <a:spLocks noGrp="1"/>
          </p:cNvSpPr>
          <p:nvPr>
            <p:ph type="body" idx="1"/>
          </p:nvPr>
        </p:nvSpPr>
        <p:spPr>
          <a:xfrm>
            <a:off x="229564" y="3795128"/>
            <a:ext cx="6551271" cy="5292649"/>
          </a:xfrm>
        </p:spPr>
        <p:txBody>
          <a:bodyPr/>
          <a:lstStyle/>
          <a:p>
            <a:r>
              <a:rPr lang="en-US" sz="1400" dirty="0"/>
              <a:t>We</a:t>
            </a:r>
            <a:r>
              <a:rPr lang="en-US" sz="1400" baseline="0" dirty="0"/>
              <a:t> are </a:t>
            </a:r>
            <a:r>
              <a:rPr lang="en-US" sz="1400" dirty="0"/>
              <a:t>one of about 900 community foundations in the United States, all of which are different from each other, but all of which are set up for</a:t>
            </a:r>
            <a:r>
              <a:rPr lang="en-US" sz="1400" baseline="0" dirty="0"/>
              <a:t> similar reasons.</a:t>
            </a:r>
            <a:r>
              <a:rPr lang="en-US" sz="1400" dirty="0"/>
              <a:t> </a:t>
            </a:r>
            <a:r>
              <a:rPr lang="en-US" sz="1400" baseline="0" dirty="0"/>
              <a:t>Our basic mission is to improve our community through philanthropy. Like other community foundations, we </a:t>
            </a:r>
            <a:endParaRPr lang="en-US"/>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raise funds for charitable purposes,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make grants to nonprofit organizations, and</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act as a catalyst to improve the quality of life in its community.</a:t>
            </a:r>
          </a:p>
          <a:p>
            <a:pPr marL="0" indent="0">
              <a:buFont typeface="Arial" panose="020B0604020202020204" pitchFamily="34" charset="0"/>
              <a:buNone/>
            </a:pPr>
            <a:endParaRPr lang="en-US" sz="1400" dirty="0"/>
          </a:p>
          <a:p>
            <a:r>
              <a:rPr lang="en-US" dirty="0"/>
              <a:t>The Community Foundation of Greater Memphis is the largest philanthropic foundation in the Memphis area. Currently we have a little under $1 billion in assets. In FY2024 which ended in April for us, $120M in grants went out our doors to nonprofits in the Memphis area and some around the country. The overwhelming majority of that $120M was directed to nonprofits by the 1200+ individuals, families, businesses, and nonprofits that have charitable funds here at the Community Foundation. </a:t>
            </a:r>
            <a:endParaRPr lang="en-US" dirty="0">
              <a:ea typeface="Calibri"/>
              <a:cs typeface="Calibri"/>
            </a:endParaRPr>
          </a:p>
          <a:p>
            <a:endParaRPr lang="en-US" dirty="0">
              <a:ea typeface="Calibri"/>
              <a:cs typeface="Calibri"/>
            </a:endParaRPr>
          </a:p>
          <a:p>
            <a:r>
              <a:rPr lang="en-US" dirty="0"/>
              <a:t>If you’ve received a check from us, it likely came from one of those charitable funds – meaning the money was granted out to your organization at the request of an adviser to that fund. Managing the philanthropy of our donors who have funds with us is really the largest part of what we do. Donor-advised fund holders recommend grants to nonprofit organizations based on their own areas of interest and impact. Donors typically do not accept requests from nonprofit organizations. </a:t>
            </a:r>
            <a:endParaRPr lang="en-US" dirty="0">
              <a:ea typeface="Calibri"/>
              <a:cs typeface="Calibri"/>
            </a:endParaRPr>
          </a:p>
          <a:p>
            <a:r>
              <a:rPr lang="en-US" dirty="0"/>
              <a:t> </a:t>
            </a:r>
            <a:endParaRPr lang="en-US" dirty="0">
              <a:ea typeface="Calibri"/>
              <a:cs typeface="Calibri"/>
            </a:endParaRPr>
          </a:p>
          <a:p>
            <a:r>
              <a:rPr lang="en-US" dirty="0"/>
              <a:t>We are aware that nonprofits are eager to know the best way to share their mission and work with Community Foundation donors. While there are no formal channels to make these introductions, we are committed to connecting the nonprofit community with our donors and are currently working on how to best support both sides of our work. Hold us accountable to the stating that there will be more opportunities to get you, your organization, and your work in front of some of the most charitable in out community. </a:t>
            </a:r>
            <a:endParaRPr lang="en-US" dirty="0">
              <a:ea typeface="Calibri"/>
              <a:cs typeface="Calibri"/>
            </a:endParaRPr>
          </a:p>
          <a:p>
            <a:pPr marL="171450" indent="-171450">
              <a:buFont typeface="Arial" panose="020B0604020202020204" pitchFamily="34" charset="0"/>
              <a:buChar char="•"/>
            </a:pPr>
            <a:endParaRPr lang="en-US" sz="1400" dirty="0">
              <a:ea typeface="Calibri"/>
              <a:cs typeface="Calibri"/>
            </a:endParaRPr>
          </a:p>
          <a:p>
            <a:r>
              <a:rPr lang="en-US" sz="1400" dirty="0"/>
              <a:t>Again majority of the funds that go out of our door are donor-directed grants and are non-competitive. They are not grants that nonprofits can apply for. All of our competitive grants that a nonprofit can apply for can be found on our website.</a:t>
            </a:r>
            <a:endParaRPr lang="en-US" sz="1400" dirty="0">
              <a:ea typeface="Calibri"/>
              <a:cs typeface="Calibri"/>
            </a:endParaRPr>
          </a:p>
          <a:p>
            <a:r>
              <a:rPr lang="en-US" sz="1400" dirty="0"/>
              <a:t>There are a few vehicles for this type of grant, but today we’ll talk about </a:t>
            </a:r>
            <a:r>
              <a:rPr lang="en-US" sz="1400" dirty="0" err="1"/>
              <a:t>GiVE</a:t>
            </a:r>
            <a:r>
              <a:rPr lang="en-US" sz="1400" dirty="0"/>
              <a:t> 365.</a:t>
            </a:r>
          </a:p>
          <a:p>
            <a:endParaRPr lang="en-US" sz="1400" dirty="0"/>
          </a:p>
          <a:p>
            <a:endParaRPr lang="en-US" sz="1400" dirty="0"/>
          </a:p>
          <a:p>
            <a:endParaRPr lang="en-US" sz="1400" dirty="0"/>
          </a:p>
        </p:txBody>
      </p:sp>
      <p:sp>
        <p:nvSpPr>
          <p:cNvPr id="4" name="Slide Number Placeholder 3"/>
          <p:cNvSpPr>
            <a:spLocks noGrp="1"/>
          </p:cNvSpPr>
          <p:nvPr>
            <p:ph type="sldNum" sz="quarter" idx="10"/>
          </p:nvPr>
        </p:nvSpPr>
        <p:spPr/>
        <p:txBody>
          <a:bodyPr/>
          <a:lstStyle/>
          <a:p>
            <a:fld id="{765CC16F-DF13-4262-A95B-8F25D1C3AA7D}" type="slidenum">
              <a:rPr lang="en-US" smtClean="0"/>
              <a:t>3</a:t>
            </a:fld>
            <a:endParaRPr lang="en-US"/>
          </a:p>
        </p:txBody>
      </p:sp>
    </p:spTree>
    <p:extLst>
      <p:ext uri="{BB962C8B-B14F-4D97-AF65-F5344CB8AC3E}">
        <p14:creationId xmlns:p14="http://schemas.microsoft.com/office/powerpoint/2010/main" val="854697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t>The Community Foundation’s mission is to strengthen our community through philanthropy, and in 2010 we developed GiVE 365 to further this mission with people who love Memphis and want to work with others to find ways to make it better. </a:t>
            </a:r>
          </a:p>
          <a:p>
            <a:pPr defTabSz="948507">
              <a:defRPr/>
            </a:pPr>
            <a:endParaRPr lang="en-US" dirty="0"/>
          </a:p>
          <a:p>
            <a:pPr defTabSz="948507">
              <a:defRPr/>
            </a:pPr>
            <a:r>
              <a:rPr lang="en-US" sz="1200" dirty="0">
                <a:latin typeface="Arial" panose="020B0604020202020204" pitchFamily="34" charset="0"/>
                <a:cs typeface="Arial" panose="020B0604020202020204" pitchFamily="34" charset="0"/>
              </a:rPr>
              <a:t>The mission of GiVE 365 is to unite and inform emerging philanthropists to make a collective impact on Greater Memphis. </a:t>
            </a:r>
          </a:p>
          <a:p>
            <a:pPr defTabSz="948507">
              <a:defRPr/>
            </a:pPr>
            <a:endParaRPr lang="en-US" sz="1200" dirty="0">
              <a:latin typeface="Arial" panose="020B0604020202020204" pitchFamily="34" charset="0"/>
              <a:cs typeface="Arial" panose="020B0604020202020204" pitchFamily="34" charset="0"/>
            </a:endParaRPr>
          </a:p>
          <a:p>
            <a:pPr marL="0" marR="0" lvl="0" indent="0" algn="l" defTabSz="948507" rtl="0" eaLnBrk="1" fontAlgn="auto" latinLnBrk="0" hangingPunct="1">
              <a:lnSpc>
                <a:spcPct val="100000"/>
              </a:lnSpc>
              <a:spcBef>
                <a:spcPts val="0"/>
              </a:spcBef>
              <a:spcAft>
                <a:spcPts val="0"/>
              </a:spcAft>
              <a:buClrTx/>
              <a:buSzTx/>
              <a:buFontTx/>
              <a:buNone/>
              <a:tabLst/>
              <a:defRPr/>
            </a:pPr>
            <a:r>
              <a:rPr lang="en-US" dirty="0"/>
              <a:t>We currently have around 301 members from zip codes all over the city. We have people in their 20s who are just starting to give, people in their 70s who appreciate a new way to contribute, and all ages in between - so membership really is for everyone.</a:t>
            </a:r>
            <a:endParaRPr lang="en-US" dirty="0">
              <a:ea typeface="Calibri"/>
              <a:cs typeface="Calibri"/>
            </a:endParaRPr>
          </a:p>
          <a:p>
            <a:pPr defTabSz="948507">
              <a:defRPr/>
            </a:pPr>
            <a:endParaRPr lang="en-US" dirty="0"/>
          </a:p>
          <a:p>
            <a:endParaRPr lang="en-US" dirty="0"/>
          </a:p>
        </p:txBody>
      </p:sp>
      <p:sp>
        <p:nvSpPr>
          <p:cNvPr id="4" name="Slide Number Placeholder 3"/>
          <p:cNvSpPr>
            <a:spLocks noGrp="1"/>
          </p:cNvSpPr>
          <p:nvPr>
            <p:ph type="sldNum" sz="quarter" idx="10"/>
          </p:nvPr>
        </p:nvSpPr>
        <p:spPr/>
        <p:txBody>
          <a:bodyPr/>
          <a:lstStyle/>
          <a:p>
            <a:fld id="{6AFA6E77-2D3E-4821-9BD4-79CC4F190636}"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705880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How do you become a member? At a basic level, members give $365, or a dollar-a-day, each year. That donation can be paid in either one lump sum or donated monthly. Half of the donation goes towards grants made that year, and the other half goes to an endowment that is invested and will sustain the program into the future.</a:t>
            </a:r>
          </a:p>
          <a:p>
            <a:br>
              <a:rPr lang="en-US" sz="1100" kern="1200" dirty="0">
                <a:effectLst/>
                <a:cs typeface="+mn-lt"/>
              </a:rPr>
            </a:br>
            <a:r>
              <a:rPr lang="en-US" sz="1100" kern="1200" dirty="0">
                <a:solidFill>
                  <a:schemeClr val="tx1"/>
                </a:solidFill>
                <a:effectLst/>
                <a:latin typeface="+mn-lt"/>
                <a:ea typeface="+mn-ea"/>
                <a:cs typeface="+mn-cs"/>
              </a:rPr>
              <a:t>Last year, together our members gave out $</a:t>
            </a:r>
            <a:r>
              <a:rPr lang="en-US" sz="1100" dirty="0"/>
              <a:t>57,600</a:t>
            </a:r>
            <a:r>
              <a:rPr lang="en-US" sz="1100" kern="1200" dirty="0">
                <a:solidFill>
                  <a:schemeClr val="tx1"/>
                </a:solidFill>
                <a:effectLst/>
                <a:latin typeface="+mn-lt"/>
                <a:ea typeface="+mn-ea"/>
                <a:cs typeface="+mn-cs"/>
              </a:rPr>
              <a:t> in grants to nonprofits – which was made up of their annual donations PLUS interest that was kicked off from our endowment.</a:t>
            </a:r>
            <a:endParaRPr lang="en-US" sz="1100" kern="1200" dirty="0">
              <a:solidFill>
                <a:schemeClr val="tx1"/>
              </a:solidFill>
              <a:effectLst/>
              <a:latin typeface="+mn-lt"/>
              <a:ea typeface="Calibri"/>
              <a:cs typeface="Calibri"/>
            </a:endParaRPr>
          </a:p>
          <a:p>
            <a:br>
              <a:rPr lang="en-US" sz="1100" kern="1200" dirty="0">
                <a:solidFill>
                  <a:schemeClr val="tx1"/>
                </a:solidFill>
                <a:effectLst/>
                <a:latin typeface="+mn-lt"/>
                <a:ea typeface="+mn-ea"/>
                <a:cs typeface="+mn-cs"/>
              </a:rPr>
            </a:b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FA6E77-2D3E-4821-9BD4-79CC4F190636}"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705880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GiVE 365 is a program that helps support our belief that anybody can be a philanthropist. And it also </a:t>
            </a:r>
            <a:r>
              <a:rPr lang="en-US" sz="1100" dirty="0"/>
              <a:t>allows for collective giving – and collective impact.</a:t>
            </a:r>
            <a:endParaRPr lang="en-US" sz="1100" dirty="0">
              <a:latin typeface="Arial" panose="020B0604020202020204" pitchFamily="34" charset="0"/>
              <a:cs typeface="Arial" panose="020B0604020202020204" pitchFamily="34" charset="0"/>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Individually </a:t>
            </a:r>
            <a:r>
              <a:rPr lang="en-US" sz="1200" kern="1200" dirty="0" err="1">
                <a:solidFill>
                  <a:schemeClr val="tx1"/>
                </a:solidFill>
                <a:effectLst/>
                <a:latin typeface="+mn-lt"/>
                <a:ea typeface="+mn-ea"/>
                <a:cs typeface="+mn-cs"/>
              </a:rPr>
              <a:t>GiVE</a:t>
            </a:r>
            <a:r>
              <a:rPr lang="en-US" sz="1200" kern="1200" dirty="0">
                <a:solidFill>
                  <a:schemeClr val="tx1"/>
                </a:solidFill>
                <a:effectLst/>
                <a:latin typeface="+mn-lt"/>
                <a:ea typeface="+mn-ea"/>
                <a:cs typeface="+mn-cs"/>
              </a:rPr>
              <a:t> 365 members have given $365 but the tangible results of members’ collective impact is the </a:t>
            </a:r>
            <a:r>
              <a:rPr lang="en-US" dirty="0"/>
              <a:t>$870,000</a:t>
            </a:r>
            <a:r>
              <a:rPr lang="en-US" sz="1200" kern="1200" dirty="0">
                <a:solidFill>
                  <a:schemeClr val="tx1"/>
                </a:solidFill>
                <a:effectLst/>
                <a:latin typeface="+mn-lt"/>
                <a:ea typeface="+mn-ea"/>
                <a:cs typeface="+mn-cs"/>
              </a:rPr>
              <a:t>+ dollars they have granted to </a:t>
            </a:r>
            <a:r>
              <a:rPr lang="en-US" dirty="0"/>
              <a:t>95 </a:t>
            </a:r>
            <a:r>
              <a:rPr lang="en-US" sz="1200" kern="1200" dirty="0">
                <a:solidFill>
                  <a:schemeClr val="tx1"/>
                </a:solidFill>
                <a:effectLst/>
                <a:latin typeface="+mn-lt"/>
                <a:ea typeface="+mn-ea"/>
                <a:cs typeface="+mn-cs"/>
              </a:rPr>
              <a:t>distinct nonprofits in the past </a:t>
            </a:r>
            <a:r>
              <a:rPr lang="en-US" dirty="0"/>
              <a:t>fifteen </a:t>
            </a:r>
            <a:r>
              <a:rPr lang="en-US" sz="1200" kern="1200" dirty="0">
                <a:solidFill>
                  <a:schemeClr val="tx1"/>
                </a:solidFill>
                <a:effectLst/>
                <a:latin typeface="+mn-lt"/>
                <a:ea typeface="+mn-ea"/>
                <a:cs typeface="+mn-cs"/>
              </a:rPr>
              <a:t>years.</a:t>
            </a:r>
            <a:endParaRPr lang="en-US" sz="1200" kern="1200" dirty="0">
              <a:solidFill>
                <a:schemeClr val="tx1"/>
              </a:solidFill>
              <a:effectLst/>
              <a:latin typeface="+mn-lt"/>
              <a:ea typeface="Calibri"/>
              <a:cs typeface="Calibri"/>
            </a:endParaRP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Also cool is that over half of our members have reported that they have given additional dollars to a nonprofit that they met through GiVE 365, and some have volunteered with grantees too.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heart of GiVE 365 is the grantmaking to local nonprofits so…</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defTabSz="948507">
              <a:defRPr/>
            </a:pPr>
            <a:fld id="{6AFA6E77-2D3E-4821-9BD4-79CC4F190636}" type="slidenum">
              <a:rPr lang="en-US">
                <a:solidFill>
                  <a:prstClr val="black"/>
                </a:solidFill>
                <a:latin typeface="Calibri"/>
              </a:rPr>
              <a:pPr defTabSz="948507">
                <a:defRPr/>
              </a:pPr>
              <a:t>6</a:t>
            </a:fld>
            <a:endParaRPr lang="en-US" dirty="0">
              <a:solidFill>
                <a:prstClr val="black"/>
              </a:solidFill>
              <a:latin typeface="Calibri"/>
            </a:endParaRPr>
          </a:p>
        </p:txBody>
      </p:sp>
    </p:spTree>
    <p:extLst>
      <p:ext uri="{BB962C8B-B14F-4D97-AF65-F5344CB8AC3E}">
        <p14:creationId xmlns:p14="http://schemas.microsoft.com/office/powerpoint/2010/main" val="227352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great thing about GiVE 365 is that members can choose how involved they want to be. We have a variety of ways that GiVErs can engage with through their membership. And it all ties to their grantmaking. So every year our grant round has a theme. We invite members to give us an idea for a grantmaking theme if they have one. Members can then vote on their favorite theme idea in the late fall, and the theme with the most votes is announced in December.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FA6E77-2D3E-4821-9BD4-79CC4F1906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717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Once the grant theme is announced, GiVE 365 members can again choose how active they want to be in the grantmaking process. Many of our members do choose to join a grant review team. After nonprofits submit their applications based on the year’s theme, these grant review teams research the applicants in February and March and narrow them down to a slate of finalists. For a little context in the </a:t>
            </a:r>
            <a:r>
              <a:rPr lang="en-US" dirty="0"/>
              <a:t>2024</a:t>
            </a:r>
            <a:r>
              <a:rPr lang="en-US" sz="1200" kern="1200" dirty="0">
                <a:solidFill>
                  <a:schemeClr val="tx1"/>
                </a:solidFill>
                <a:effectLst/>
                <a:latin typeface="+mn-lt"/>
                <a:ea typeface="+mn-ea"/>
                <a:cs typeface="+mn-cs"/>
              </a:rPr>
              <a:t> grant cycle, </a:t>
            </a:r>
            <a:r>
              <a:rPr lang="en-US" dirty="0"/>
              <a:t>15</a:t>
            </a:r>
            <a:r>
              <a:rPr lang="en-US" sz="1200" kern="1200" dirty="0">
                <a:solidFill>
                  <a:schemeClr val="tx1"/>
                </a:solidFill>
                <a:effectLst/>
                <a:latin typeface="+mn-lt"/>
                <a:ea typeface="+mn-ea"/>
                <a:cs typeface="+mn-cs"/>
              </a:rPr>
              <a:t> finalists were chosen from a little over </a:t>
            </a:r>
            <a:r>
              <a:rPr lang="en-US" dirty="0"/>
              <a:t>40 </a:t>
            </a:r>
            <a:r>
              <a:rPr lang="en-US" sz="1200" kern="1200" dirty="0">
                <a:solidFill>
                  <a:schemeClr val="tx1"/>
                </a:solidFill>
                <a:effectLst/>
                <a:latin typeface="+mn-lt"/>
                <a:ea typeface="+mn-ea"/>
                <a:cs typeface="+mn-cs"/>
              </a:rPr>
              <a:t>applications.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FA6E77-2D3E-4821-9BD4-79CC4F1906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2523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Once the finalists are chosen, we have our biggest event of the year, called The Finals. The selected applicant finalists present their projects to the membership in quick three-minute pitches. Following that event, members vote online for their top 5 organizations.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The grantees who are awarded funding are announced in May at the Community Foundation’s Annual Meeting. And then members get to see a year’s worth of impact and progress by engaging with the grantees in various ways. Community Foundation staff works with grantees to keep members updated on the status of the grants in various ways throughout the year. </a:t>
            </a:r>
            <a:endParaRPr lang="en-US" sz="105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Hopefully this all sounds great, and makes you more excited about applying for a grant from GiVE 365! So who should apply?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aseline="0" dirty="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FA6E77-2D3E-4821-9BD4-79CC4F1906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8306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73D0491-1539-434F-AEBB-E5988A1D1149}" type="datetimeFigureOut">
              <a:rPr lang="en-US" smtClean="0"/>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E0C13A-6FAE-40EA-86F3-5657B37DD903}" type="slidenum">
              <a:rPr lang="en-US" smtClean="0"/>
              <a:t>‹#›</a:t>
            </a:fld>
            <a:endParaRPr lang="en-US" dirty="0"/>
          </a:p>
        </p:txBody>
      </p:sp>
    </p:spTree>
    <p:extLst>
      <p:ext uri="{BB962C8B-B14F-4D97-AF65-F5344CB8AC3E}">
        <p14:creationId xmlns:p14="http://schemas.microsoft.com/office/powerpoint/2010/main" val="2052939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3D0491-1539-434F-AEBB-E5988A1D1149}" type="datetimeFigureOut">
              <a:rPr lang="en-US" smtClean="0"/>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E0C13A-6FAE-40EA-86F3-5657B37DD903}" type="slidenum">
              <a:rPr lang="en-US" smtClean="0"/>
              <a:t>‹#›</a:t>
            </a:fld>
            <a:endParaRPr lang="en-US" dirty="0"/>
          </a:p>
        </p:txBody>
      </p:sp>
    </p:spTree>
    <p:extLst>
      <p:ext uri="{BB962C8B-B14F-4D97-AF65-F5344CB8AC3E}">
        <p14:creationId xmlns:p14="http://schemas.microsoft.com/office/powerpoint/2010/main" val="2244341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3D0491-1539-434F-AEBB-E5988A1D1149}" type="datetimeFigureOut">
              <a:rPr lang="en-US" smtClean="0"/>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E0C13A-6FAE-40EA-86F3-5657B37DD903}" type="slidenum">
              <a:rPr lang="en-US" smtClean="0"/>
              <a:t>‹#›</a:t>
            </a:fld>
            <a:endParaRPr lang="en-US" dirty="0"/>
          </a:p>
        </p:txBody>
      </p:sp>
    </p:spTree>
    <p:extLst>
      <p:ext uri="{BB962C8B-B14F-4D97-AF65-F5344CB8AC3E}">
        <p14:creationId xmlns:p14="http://schemas.microsoft.com/office/powerpoint/2010/main" val="73878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3D0491-1539-434F-AEBB-E5988A1D1149}" type="datetimeFigureOut">
              <a:rPr lang="en-US" smtClean="0"/>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E0C13A-6FAE-40EA-86F3-5657B37DD903}" type="slidenum">
              <a:rPr lang="en-US" smtClean="0"/>
              <a:t>‹#›</a:t>
            </a:fld>
            <a:endParaRPr lang="en-US" dirty="0"/>
          </a:p>
        </p:txBody>
      </p:sp>
    </p:spTree>
    <p:extLst>
      <p:ext uri="{BB962C8B-B14F-4D97-AF65-F5344CB8AC3E}">
        <p14:creationId xmlns:p14="http://schemas.microsoft.com/office/powerpoint/2010/main" val="1564631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3D0491-1539-434F-AEBB-E5988A1D1149}" type="datetimeFigureOut">
              <a:rPr lang="en-US" smtClean="0"/>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E0C13A-6FAE-40EA-86F3-5657B37DD903}" type="slidenum">
              <a:rPr lang="en-US" smtClean="0"/>
              <a:t>‹#›</a:t>
            </a:fld>
            <a:endParaRPr lang="en-US" dirty="0"/>
          </a:p>
        </p:txBody>
      </p:sp>
    </p:spTree>
    <p:extLst>
      <p:ext uri="{BB962C8B-B14F-4D97-AF65-F5344CB8AC3E}">
        <p14:creationId xmlns:p14="http://schemas.microsoft.com/office/powerpoint/2010/main" val="1696110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3D0491-1539-434F-AEBB-E5988A1D1149}" type="datetimeFigureOut">
              <a:rPr lang="en-US" smtClean="0"/>
              <a:t>1/21/2025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E0C13A-6FAE-40EA-86F3-5657B37DD903}" type="slidenum">
              <a:rPr lang="en-US" smtClean="0"/>
              <a:t>‹#›</a:t>
            </a:fld>
            <a:endParaRPr lang="en-US" dirty="0"/>
          </a:p>
        </p:txBody>
      </p:sp>
    </p:spTree>
    <p:extLst>
      <p:ext uri="{BB962C8B-B14F-4D97-AF65-F5344CB8AC3E}">
        <p14:creationId xmlns:p14="http://schemas.microsoft.com/office/powerpoint/2010/main" val="1551711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3D0491-1539-434F-AEBB-E5988A1D1149}" type="datetimeFigureOut">
              <a:rPr lang="en-US" smtClean="0"/>
              <a:t>1/21/2025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2E0C13A-6FAE-40EA-86F3-5657B37DD903}" type="slidenum">
              <a:rPr lang="en-US" smtClean="0"/>
              <a:t>‹#›</a:t>
            </a:fld>
            <a:endParaRPr lang="en-US" dirty="0"/>
          </a:p>
        </p:txBody>
      </p:sp>
    </p:spTree>
    <p:extLst>
      <p:ext uri="{BB962C8B-B14F-4D97-AF65-F5344CB8AC3E}">
        <p14:creationId xmlns:p14="http://schemas.microsoft.com/office/powerpoint/2010/main" val="3107336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3D0491-1539-434F-AEBB-E5988A1D1149}" type="datetimeFigureOut">
              <a:rPr lang="en-US" smtClean="0"/>
              <a:t>1/21/2025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2E0C13A-6FAE-40EA-86F3-5657B37DD903}" type="slidenum">
              <a:rPr lang="en-US" smtClean="0"/>
              <a:t>‹#›</a:t>
            </a:fld>
            <a:endParaRPr lang="en-US" dirty="0"/>
          </a:p>
        </p:txBody>
      </p:sp>
    </p:spTree>
    <p:extLst>
      <p:ext uri="{BB962C8B-B14F-4D97-AF65-F5344CB8AC3E}">
        <p14:creationId xmlns:p14="http://schemas.microsoft.com/office/powerpoint/2010/main" val="3929893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3D0491-1539-434F-AEBB-E5988A1D1149}" type="datetimeFigureOut">
              <a:rPr lang="en-US" smtClean="0"/>
              <a:t>1/21/2025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2E0C13A-6FAE-40EA-86F3-5657B37DD903}" type="slidenum">
              <a:rPr lang="en-US" smtClean="0"/>
              <a:t>‹#›</a:t>
            </a:fld>
            <a:endParaRPr lang="en-US" dirty="0"/>
          </a:p>
        </p:txBody>
      </p:sp>
    </p:spTree>
    <p:extLst>
      <p:ext uri="{BB962C8B-B14F-4D97-AF65-F5344CB8AC3E}">
        <p14:creationId xmlns:p14="http://schemas.microsoft.com/office/powerpoint/2010/main" val="3005872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3D0491-1539-434F-AEBB-E5988A1D1149}" type="datetimeFigureOut">
              <a:rPr lang="en-US" smtClean="0"/>
              <a:t>1/21/2025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E0C13A-6FAE-40EA-86F3-5657B37DD903}" type="slidenum">
              <a:rPr lang="en-US" smtClean="0"/>
              <a:t>‹#›</a:t>
            </a:fld>
            <a:endParaRPr lang="en-US" dirty="0"/>
          </a:p>
        </p:txBody>
      </p:sp>
    </p:spTree>
    <p:extLst>
      <p:ext uri="{BB962C8B-B14F-4D97-AF65-F5344CB8AC3E}">
        <p14:creationId xmlns:p14="http://schemas.microsoft.com/office/powerpoint/2010/main" val="3428009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3D0491-1539-434F-AEBB-E5988A1D1149}" type="datetimeFigureOut">
              <a:rPr lang="en-US" smtClean="0"/>
              <a:t>1/21/2025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E0C13A-6FAE-40EA-86F3-5657B37DD903}" type="slidenum">
              <a:rPr lang="en-US" smtClean="0"/>
              <a:t>‹#›</a:t>
            </a:fld>
            <a:endParaRPr lang="en-US" dirty="0"/>
          </a:p>
        </p:txBody>
      </p:sp>
    </p:spTree>
    <p:extLst>
      <p:ext uri="{BB962C8B-B14F-4D97-AF65-F5344CB8AC3E}">
        <p14:creationId xmlns:p14="http://schemas.microsoft.com/office/powerpoint/2010/main" val="367493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3D0491-1539-434F-AEBB-E5988A1D1149}" type="datetimeFigureOut">
              <a:rPr lang="en-US" smtClean="0"/>
              <a:t>1/21/2025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E0C13A-6FAE-40EA-86F3-5657B37DD903}" type="slidenum">
              <a:rPr lang="en-US" smtClean="0"/>
              <a:t>‹#›</a:t>
            </a:fld>
            <a:endParaRPr lang="en-US" dirty="0"/>
          </a:p>
        </p:txBody>
      </p:sp>
    </p:spTree>
    <p:extLst>
      <p:ext uri="{BB962C8B-B14F-4D97-AF65-F5344CB8AC3E}">
        <p14:creationId xmlns:p14="http://schemas.microsoft.com/office/powerpoint/2010/main" val="4085627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livegivemidsouth.or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3.jp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hyperlink" Target="https://www.give365memphis.org/what-we-support/grantee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13.png"/><Relationship Id="rId3" Type="http://schemas.openxmlformats.org/officeDocument/2006/relationships/image" Target="../media/image3.jpeg"/><Relationship Id="rId7" Type="http://schemas.openxmlformats.org/officeDocument/2006/relationships/image" Target="../media/image7.emf"/><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6.emf"/><Relationship Id="rId11" Type="http://schemas.openxmlformats.org/officeDocument/2006/relationships/image" Target="../media/image11.jpeg"/><Relationship Id="rId5" Type="http://schemas.openxmlformats.org/officeDocument/2006/relationships/image" Target="../media/image5.emf"/><Relationship Id="rId10" Type="http://schemas.openxmlformats.org/officeDocument/2006/relationships/image" Target="../media/image10.jpeg"/><Relationship Id="rId4" Type="http://schemas.openxmlformats.org/officeDocument/2006/relationships/image" Target="../media/image4.emf"/><Relationship Id="rId9" Type="http://schemas.openxmlformats.org/officeDocument/2006/relationships/image" Target="../media/image9.jpeg"/><Relationship Id="rId1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eg"/><Relationship Id="rId4" Type="http://schemas.openxmlformats.org/officeDocument/2006/relationships/image" Target="../media/image19.jp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0.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jpeg"/><Relationship Id="rId7" Type="http://schemas.openxmlformats.org/officeDocument/2006/relationships/image" Target="../media/image34.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2.jpeg"/><Relationship Id="rId7" Type="http://schemas.openxmlformats.org/officeDocument/2006/relationships/image" Target="../media/image39.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iVE365_PPT_.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09600" y="4876800"/>
            <a:ext cx="8001000" cy="1015663"/>
          </a:xfrm>
          <a:prstGeom prst="rect">
            <a:avLst/>
          </a:prstGeom>
          <a:noFill/>
        </p:spPr>
        <p:txBody>
          <a:bodyPr wrap="square" lIns="91440" tIns="45720" rIns="91440" bIns="45720" rtlCol="0" anchor="t">
            <a:spAutoFit/>
          </a:bodyPr>
          <a:lstStyle/>
          <a:p>
            <a:pPr algn="ctr"/>
            <a:endParaRPr lang="en-US" sz="2400" i="1" dirty="0">
              <a:latin typeface="Arial"/>
              <a:cs typeface="Arial"/>
            </a:endParaRPr>
          </a:p>
          <a:p>
            <a:pPr algn="ctr"/>
            <a:r>
              <a:rPr lang="en-US" sz="3600" b="1" dirty="0">
                <a:solidFill>
                  <a:srgbClr val="005E6E"/>
                </a:solidFill>
                <a:latin typeface="Arial"/>
                <a:cs typeface="Arial"/>
              </a:rPr>
              <a:t>2025 Grant Process</a:t>
            </a:r>
          </a:p>
        </p:txBody>
      </p:sp>
    </p:spTree>
    <p:extLst>
      <p:ext uri="{BB962C8B-B14F-4D97-AF65-F5344CB8AC3E}">
        <p14:creationId xmlns:p14="http://schemas.microsoft.com/office/powerpoint/2010/main" val="2625443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iVE365_PPT_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a:extLst>
              <a:ext uri="{FF2B5EF4-FFF2-40B4-BE49-F238E27FC236}">
                <a16:creationId xmlns:a16="http://schemas.microsoft.com/office/drawing/2014/main" id="{D153809E-7500-4DFE-A0EF-D200FDFDDFBF}"/>
              </a:ext>
            </a:extLst>
          </p:cNvPr>
          <p:cNvSpPr>
            <a:spLocks noGrp="1"/>
          </p:cNvSpPr>
          <p:nvPr>
            <p:ph type="title"/>
          </p:nvPr>
        </p:nvSpPr>
        <p:spPr>
          <a:xfrm>
            <a:off x="457200" y="274638"/>
            <a:ext cx="8229600" cy="1143000"/>
          </a:xfrm>
        </p:spPr>
        <p:txBody>
          <a:bodyPr>
            <a:noAutofit/>
          </a:bodyPr>
          <a:lstStyle/>
          <a:p>
            <a:pPr algn="r"/>
            <a:r>
              <a:rPr lang="en-US" sz="3200" dirty="0">
                <a:solidFill>
                  <a:srgbClr val="005E6E"/>
                </a:solidFill>
                <a:latin typeface="Arial"/>
                <a:cs typeface="Arial"/>
              </a:rPr>
              <a:t>2024 Grant Theme</a:t>
            </a:r>
          </a:p>
        </p:txBody>
      </p:sp>
      <p:pic>
        <p:nvPicPr>
          <p:cNvPr id="2" name="Picture 1" descr="A group of people raising their hands&#10;&#10;AI-generated content may be incorrect.">
            <a:extLst>
              <a:ext uri="{FF2B5EF4-FFF2-40B4-BE49-F238E27FC236}">
                <a16:creationId xmlns:a16="http://schemas.microsoft.com/office/drawing/2014/main" id="{49A87117-D23D-1DB3-0A10-7534464C5250}"/>
              </a:ext>
            </a:extLst>
          </p:cNvPr>
          <p:cNvPicPr>
            <a:picLocks noChangeAspect="1"/>
          </p:cNvPicPr>
          <p:nvPr/>
        </p:nvPicPr>
        <p:blipFill>
          <a:blip r:embed="rId4"/>
          <a:stretch>
            <a:fillRect/>
          </a:stretch>
        </p:blipFill>
        <p:spPr>
          <a:xfrm>
            <a:off x="459828" y="1709574"/>
            <a:ext cx="8224343" cy="4673818"/>
          </a:xfrm>
          <a:prstGeom prst="rect">
            <a:avLst/>
          </a:prstGeom>
        </p:spPr>
      </p:pic>
    </p:spTree>
    <p:extLst>
      <p:ext uri="{BB962C8B-B14F-4D97-AF65-F5344CB8AC3E}">
        <p14:creationId xmlns:p14="http://schemas.microsoft.com/office/powerpoint/2010/main" val="1695946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iVE365_PPT_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Autofit/>
          </a:bodyPr>
          <a:lstStyle/>
          <a:p>
            <a:pPr algn="r"/>
            <a:r>
              <a:rPr lang="en-US" sz="3200" dirty="0">
                <a:solidFill>
                  <a:srgbClr val="005E6E"/>
                </a:solidFill>
                <a:latin typeface="Arial"/>
                <a:cs typeface="Arial"/>
              </a:rPr>
              <a:t>Requirements for applicants</a:t>
            </a:r>
          </a:p>
        </p:txBody>
      </p:sp>
      <p:sp>
        <p:nvSpPr>
          <p:cNvPr id="6" name="Content Placeholder 5"/>
          <p:cNvSpPr>
            <a:spLocks noGrp="1"/>
          </p:cNvSpPr>
          <p:nvPr>
            <p:ph idx="1"/>
          </p:nvPr>
        </p:nvSpPr>
        <p:spPr>
          <a:xfrm>
            <a:off x="457200" y="1752600"/>
            <a:ext cx="8229600" cy="4373563"/>
          </a:xfrm>
        </p:spPr>
        <p:txBody>
          <a:bodyPr>
            <a:normAutofit fontScale="85000" lnSpcReduction="20000"/>
          </a:bodyPr>
          <a:lstStyle/>
          <a:p>
            <a:endParaRPr lang="en-US" sz="2400" dirty="0">
              <a:latin typeface="Arial"/>
              <a:cs typeface="Arial"/>
            </a:endParaRPr>
          </a:p>
          <a:p>
            <a:r>
              <a:rPr lang="en-US" sz="2800" dirty="0">
                <a:solidFill>
                  <a:srgbClr val="005E6E"/>
                </a:solidFill>
                <a:latin typeface="Arial"/>
                <a:cs typeface="Arial"/>
              </a:rPr>
              <a:t>Projects must fall under the grant theme</a:t>
            </a:r>
            <a:br>
              <a:rPr lang="en-US" sz="2800" dirty="0">
                <a:solidFill>
                  <a:srgbClr val="005E6E"/>
                </a:solidFill>
                <a:latin typeface="Arial"/>
                <a:cs typeface="Arial"/>
              </a:rPr>
            </a:br>
            <a:endParaRPr lang="en-US" sz="2800" dirty="0">
              <a:solidFill>
                <a:srgbClr val="005E6E"/>
              </a:solidFill>
              <a:latin typeface="Arial"/>
              <a:cs typeface="Arial"/>
            </a:endParaRPr>
          </a:p>
          <a:p>
            <a:r>
              <a:rPr lang="en-US" sz="2800" dirty="0">
                <a:solidFill>
                  <a:srgbClr val="005E6E"/>
                </a:solidFill>
                <a:latin typeface="Arial"/>
                <a:cs typeface="Arial"/>
              </a:rPr>
              <a:t>501(c)(3) organization or a 501(c)(3) fiscal agent </a:t>
            </a:r>
            <a:br>
              <a:rPr lang="en-US" sz="2800" dirty="0">
                <a:solidFill>
                  <a:srgbClr val="005E6E"/>
                </a:solidFill>
                <a:latin typeface="Arial"/>
                <a:cs typeface="Arial"/>
              </a:rPr>
            </a:br>
            <a:endParaRPr lang="en-US" sz="2800" dirty="0">
              <a:solidFill>
                <a:srgbClr val="005E6E"/>
              </a:solidFill>
              <a:latin typeface="Arial"/>
              <a:cs typeface="Arial"/>
            </a:endParaRPr>
          </a:p>
          <a:p>
            <a:r>
              <a:rPr lang="en-US" sz="2800" dirty="0">
                <a:solidFill>
                  <a:srgbClr val="005E6E"/>
                </a:solidFill>
                <a:latin typeface="Arial"/>
                <a:cs typeface="Arial"/>
              </a:rPr>
              <a:t>An </a:t>
            </a:r>
            <a:r>
              <a:rPr lang="en-US" sz="2800" i="1" dirty="0">
                <a:solidFill>
                  <a:srgbClr val="005E6E"/>
                </a:solidFill>
                <a:latin typeface="Arial"/>
                <a:cs typeface="Arial"/>
              </a:rPr>
              <a:t>in progress</a:t>
            </a:r>
            <a:r>
              <a:rPr lang="en-US" sz="2800" i="1" dirty="0">
                <a:latin typeface="Arial"/>
                <a:cs typeface="Arial"/>
              </a:rPr>
              <a:t> </a:t>
            </a:r>
            <a:r>
              <a:rPr lang="en-US" sz="2800" dirty="0">
                <a:solidFill>
                  <a:srgbClr val="CC6600"/>
                </a:solidFill>
                <a:latin typeface="Arial"/>
                <a:cs typeface="Arial"/>
                <a:hlinkClick r:id="rId4">
                  <a:extLst>
                    <a:ext uri="{A12FA001-AC4F-418D-AE19-62706E023703}">
                      <ahyp:hlinkClr xmlns:ahyp="http://schemas.microsoft.com/office/drawing/2018/hyperlinkcolor" val="tx"/>
                    </a:ext>
                  </a:extLst>
                </a:hlinkClick>
              </a:rPr>
              <a:t>LIVEGIVEmidsouth.org</a:t>
            </a:r>
            <a:r>
              <a:rPr lang="en-US" sz="2800" dirty="0">
                <a:solidFill>
                  <a:srgbClr val="CC6600"/>
                </a:solidFill>
                <a:latin typeface="Arial"/>
                <a:cs typeface="Arial"/>
              </a:rPr>
              <a:t> </a:t>
            </a:r>
            <a:r>
              <a:rPr lang="en-US" sz="2800" dirty="0">
                <a:solidFill>
                  <a:srgbClr val="005E6E"/>
                </a:solidFill>
                <a:latin typeface="Arial"/>
                <a:cs typeface="Arial"/>
              </a:rPr>
              <a:t>profile</a:t>
            </a:r>
          </a:p>
          <a:p>
            <a:endParaRPr lang="en-US" sz="2800" dirty="0">
              <a:solidFill>
                <a:srgbClr val="005E6E"/>
              </a:solidFill>
              <a:latin typeface="Arial"/>
              <a:cs typeface="Arial"/>
            </a:endParaRPr>
          </a:p>
          <a:p>
            <a:r>
              <a:rPr lang="en-US" sz="2800" dirty="0">
                <a:solidFill>
                  <a:srgbClr val="005E6E"/>
                </a:solidFill>
                <a:latin typeface="Arial"/>
                <a:cs typeface="Arial"/>
              </a:rPr>
              <a:t>Grant funds should be used within one year</a:t>
            </a:r>
            <a:br>
              <a:rPr lang="en-US" sz="2800" dirty="0">
                <a:solidFill>
                  <a:srgbClr val="005E6E"/>
                </a:solidFill>
                <a:latin typeface="Arial"/>
                <a:cs typeface="Arial"/>
              </a:rPr>
            </a:br>
            <a:endParaRPr lang="en-US" sz="2800" dirty="0">
              <a:solidFill>
                <a:srgbClr val="005E6E"/>
              </a:solidFill>
              <a:latin typeface="Arial"/>
              <a:cs typeface="Arial"/>
            </a:endParaRPr>
          </a:p>
          <a:p>
            <a:r>
              <a:rPr lang="en-US" sz="2800" dirty="0">
                <a:solidFill>
                  <a:srgbClr val="005E6E"/>
                </a:solidFill>
                <a:latin typeface="Arial"/>
                <a:cs typeface="Arial"/>
              </a:rPr>
              <a:t>Project must serve area in or around Memphis</a:t>
            </a:r>
          </a:p>
          <a:p>
            <a:endParaRPr lang="en-US" sz="2600" dirty="0">
              <a:latin typeface="Arial"/>
              <a:cs typeface="Arial"/>
            </a:endParaRPr>
          </a:p>
          <a:p>
            <a:pPr marL="0" indent="0">
              <a:buNone/>
            </a:pPr>
            <a:br>
              <a:rPr lang="en-US" sz="2400" dirty="0">
                <a:latin typeface="Arial"/>
                <a:cs typeface="Arial"/>
              </a:rPr>
            </a:br>
            <a:endParaRPr lang="en-US" sz="2400" dirty="0">
              <a:latin typeface="Arial"/>
              <a:cs typeface="Arial"/>
            </a:endParaRPr>
          </a:p>
          <a:p>
            <a:pPr marL="0" indent="0" algn="ctr">
              <a:buNone/>
            </a:pPr>
            <a:endParaRPr lang="en-US" sz="2400" dirty="0">
              <a:latin typeface="Arial"/>
              <a:cs typeface="Arial"/>
            </a:endParaRPr>
          </a:p>
          <a:p>
            <a:pPr marL="0" indent="0" algn="ctr">
              <a:buNone/>
            </a:pPr>
            <a:endParaRPr lang="en-US" sz="2400" dirty="0">
              <a:latin typeface="Arial"/>
              <a:cs typeface="Arial"/>
            </a:endParaRPr>
          </a:p>
        </p:txBody>
      </p:sp>
    </p:spTree>
    <p:extLst>
      <p:ext uri="{BB962C8B-B14F-4D97-AF65-F5344CB8AC3E}">
        <p14:creationId xmlns:p14="http://schemas.microsoft.com/office/powerpoint/2010/main" val="1268444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iVE365_PPT_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Autofit/>
          </a:bodyPr>
          <a:lstStyle/>
          <a:p>
            <a:pPr algn="r"/>
            <a:r>
              <a:rPr lang="en-US" sz="3200" dirty="0" err="1">
                <a:solidFill>
                  <a:srgbClr val="005E6E"/>
                </a:solidFill>
                <a:latin typeface="Arial"/>
                <a:cs typeface="Arial"/>
              </a:rPr>
              <a:t>LIVEGIVEmidsouth</a:t>
            </a:r>
          </a:p>
        </p:txBody>
      </p:sp>
      <p:sp>
        <p:nvSpPr>
          <p:cNvPr id="6" name="Content Placeholder 5"/>
          <p:cNvSpPr>
            <a:spLocks noGrp="1"/>
          </p:cNvSpPr>
          <p:nvPr>
            <p:ph idx="1"/>
          </p:nvPr>
        </p:nvSpPr>
        <p:spPr>
          <a:xfrm>
            <a:off x="457200" y="1752600"/>
            <a:ext cx="8229600" cy="4373563"/>
          </a:xfrm>
        </p:spPr>
        <p:txBody>
          <a:bodyPr vert="horz" lIns="91440" tIns="45720" rIns="91440" bIns="45720" rtlCol="0" anchor="t">
            <a:normAutofit/>
          </a:bodyPr>
          <a:lstStyle/>
          <a:p>
            <a:endParaRPr lang="en-US" sz="2400" dirty="0">
              <a:latin typeface="Arial"/>
              <a:cs typeface="Arial"/>
            </a:endParaRPr>
          </a:p>
          <a:p>
            <a:endParaRPr lang="en-US" sz="2800" dirty="0">
              <a:solidFill>
                <a:srgbClr val="005E6E"/>
              </a:solidFill>
              <a:latin typeface="Arial"/>
              <a:cs typeface="Arial"/>
            </a:endParaRPr>
          </a:p>
          <a:p>
            <a:endParaRPr lang="en-US" sz="2600" dirty="0">
              <a:latin typeface="Arial"/>
              <a:cs typeface="Arial"/>
            </a:endParaRPr>
          </a:p>
          <a:p>
            <a:pPr marL="0" indent="0">
              <a:buNone/>
            </a:pPr>
            <a:br>
              <a:rPr lang="en-US" sz="2400" dirty="0">
                <a:latin typeface="Arial"/>
                <a:cs typeface="Arial"/>
              </a:rPr>
            </a:br>
            <a:endParaRPr lang="en-US" sz="2400" dirty="0">
              <a:latin typeface="Arial"/>
              <a:cs typeface="Arial"/>
            </a:endParaRPr>
          </a:p>
          <a:p>
            <a:pPr marL="0" indent="0" algn="ctr">
              <a:buNone/>
            </a:pPr>
            <a:endParaRPr lang="en-US" sz="2400" dirty="0">
              <a:latin typeface="Arial"/>
              <a:cs typeface="Arial"/>
            </a:endParaRPr>
          </a:p>
          <a:p>
            <a:pPr marL="0" indent="0" algn="ctr">
              <a:buNone/>
            </a:pPr>
            <a:endParaRPr lang="en-US" sz="2400" dirty="0">
              <a:latin typeface="Arial"/>
              <a:cs typeface="Arial"/>
            </a:endParaRPr>
          </a:p>
        </p:txBody>
      </p:sp>
    </p:spTree>
    <p:extLst>
      <p:ext uri="{BB962C8B-B14F-4D97-AF65-F5344CB8AC3E}">
        <p14:creationId xmlns:p14="http://schemas.microsoft.com/office/powerpoint/2010/main" val="1174958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iVE365_PPT_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Autofit/>
          </a:bodyPr>
          <a:lstStyle/>
          <a:p>
            <a:pPr algn="r"/>
            <a:r>
              <a:rPr lang="en-US" sz="3200" dirty="0">
                <a:solidFill>
                  <a:srgbClr val="005E6E"/>
                </a:solidFill>
                <a:latin typeface="Arial"/>
                <a:cs typeface="Arial"/>
              </a:rPr>
              <a:t>Requirements for applicants</a:t>
            </a:r>
          </a:p>
        </p:txBody>
      </p:sp>
      <p:pic>
        <p:nvPicPr>
          <p:cNvPr id="4" name="Picture 2" descr="\\CFGMSERVER\Users\ELIZABETH\LIVEGIVEmidsouth.org.png">
            <a:extLst>
              <a:ext uri="{FF2B5EF4-FFF2-40B4-BE49-F238E27FC236}">
                <a16:creationId xmlns:a16="http://schemas.microsoft.com/office/drawing/2014/main" id="{B22189C5-3877-5E94-2CDC-030657CFAE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0163" y="1491532"/>
            <a:ext cx="5203674" cy="1172197"/>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5">
            <a:extLst>
              <a:ext uri="{FF2B5EF4-FFF2-40B4-BE49-F238E27FC236}">
                <a16:creationId xmlns:a16="http://schemas.microsoft.com/office/drawing/2014/main" id="{051211C2-D700-D70D-920D-24C74EA544D9}"/>
              </a:ext>
            </a:extLst>
          </p:cNvPr>
          <p:cNvSpPr txBox="1">
            <a:spLocks/>
          </p:cNvSpPr>
          <p:nvPr/>
        </p:nvSpPr>
        <p:spPr>
          <a:xfrm>
            <a:off x="457200" y="2969338"/>
            <a:ext cx="8229600" cy="461665"/>
          </a:xfrm>
          <a:prstGeom prst="rect">
            <a:avLst/>
          </a:prstGeom>
          <a:noFill/>
        </p:spPr>
        <p:txBody>
          <a:bodyPr vert="horz" wrap="square" lIns="91440" tIns="45720" rIns="91440" bIns="45720" numCol="1"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400" dirty="0">
              <a:solidFill>
                <a:srgbClr val="005E6E"/>
              </a:solidFill>
              <a:latin typeface="Arial" panose="020B0604020202020204" pitchFamily="34" charset="0"/>
              <a:cs typeface="Arial" panose="020B0604020202020204" pitchFamily="34" charset="0"/>
            </a:endParaRPr>
          </a:p>
        </p:txBody>
      </p:sp>
      <p:sp>
        <p:nvSpPr>
          <p:cNvPr id="7" name="Content Placeholder 5">
            <a:extLst>
              <a:ext uri="{FF2B5EF4-FFF2-40B4-BE49-F238E27FC236}">
                <a16:creationId xmlns:a16="http://schemas.microsoft.com/office/drawing/2014/main" id="{171FCDE7-B142-694D-5333-B05E4B7CC883}"/>
              </a:ext>
            </a:extLst>
          </p:cNvPr>
          <p:cNvSpPr txBox="1">
            <a:spLocks/>
          </p:cNvSpPr>
          <p:nvPr/>
        </p:nvSpPr>
        <p:spPr>
          <a:xfrm>
            <a:off x="685800" y="2604556"/>
            <a:ext cx="7772400" cy="4327338"/>
          </a:xfrm>
          <a:prstGeom prst="rect">
            <a:avLst/>
          </a:prstGeom>
          <a:noFill/>
        </p:spPr>
        <p:txBody>
          <a:bodyPr vert="horz" wrap="square" lIns="91440" tIns="45720" rIns="91440" bIns="45720" numCol="1"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solidFill>
                  <a:srgbClr val="005E6E"/>
                </a:solidFill>
                <a:latin typeface="Arial" panose="020B0604020202020204" pitchFamily="34" charset="0"/>
                <a:cs typeface="Arial" panose="020B0604020202020204" pitchFamily="34" charset="0"/>
              </a:rPr>
              <a:t>If your organization does NOT have a profile, go to </a:t>
            </a:r>
            <a:r>
              <a:rPr lang="en-US" sz="2200" b="1" dirty="0">
                <a:solidFill>
                  <a:srgbClr val="F79646">
                    <a:lumMod val="75000"/>
                  </a:srgbClr>
                </a:solidFill>
                <a:latin typeface="Arial" panose="020B0604020202020204" pitchFamily="34" charset="0"/>
                <a:cs typeface="Arial" panose="020B0604020202020204" pitchFamily="34" charset="0"/>
              </a:rPr>
              <a:t>LIVEGIVEmidsouth.org </a:t>
            </a:r>
            <a:r>
              <a:rPr lang="en-US" sz="2200" dirty="0">
                <a:solidFill>
                  <a:srgbClr val="005E6E"/>
                </a:solidFill>
                <a:latin typeface="Arial" panose="020B0604020202020204" pitchFamily="34" charset="0"/>
                <a:cs typeface="Arial" panose="020B0604020202020204" pitchFamily="34" charset="0"/>
              </a:rPr>
              <a:t>and: </a:t>
            </a:r>
          </a:p>
          <a:p>
            <a:pPr lvl="1"/>
            <a:r>
              <a:rPr lang="en-US" sz="2200" dirty="0">
                <a:solidFill>
                  <a:srgbClr val="005E6E"/>
                </a:solidFill>
                <a:latin typeface="Arial" panose="020B0604020202020204" pitchFamily="34" charset="0"/>
                <a:cs typeface="Arial" panose="020B0604020202020204" pitchFamily="34" charset="0"/>
              </a:rPr>
              <a:t>Create an account and begin working on profile</a:t>
            </a:r>
          </a:p>
          <a:p>
            <a:r>
              <a:rPr lang="en-US" sz="2200" dirty="0">
                <a:solidFill>
                  <a:srgbClr val="005E6E"/>
                </a:solidFill>
                <a:latin typeface="Arial" panose="020B0604020202020204" pitchFamily="34" charset="0"/>
                <a:cs typeface="Arial" panose="020B0604020202020204" pitchFamily="34" charset="0"/>
              </a:rPr>
              <a:t>If your organization DOES have a profile: </a:t>
            </a:r>
          </a:p>
          <a:p>
            <a:pPr lvl="1"/>
            <a:r>
              <a:rPr lang="en-US" sz="2200" dirty="0">
                <a:solidFill>
                  <a:srgbClr val="005E6E"/>
                </a:solidFill>
                <a:latin typeface="Arial" panose="020B0604020202020204" pitchFamily="34" charset="0"/>
                <a:cs typeface="Arial" panose="020B0604020202020204" pitchFamily="34" charset="0"/>
              </a:rPr>
              <a:t>Make sure your profile is current </a:t>
            </a:r>
          </a:p>
          <a:p>
            <a:pPr lvl="1"/>
            <a:r>
              <a:rPr lang="en-US" sz="2200" dirty="0">
                <a:solidFill>
                  <a:srgbClr val="005E6E"/>
                </a:solidFill>
                <a:latin typeface="Arial" panose="020B0604020202020204" pitchFamily="34" charset="0"/>
                <a:cs typeface="Arial" panose="020B0604020202020204" pitchFamily="34" charset="0"/>
              </a:rPr>
              <a:t>Be aware of any requests for updates throughout the application and grant cycle </a:t>
            </a:r>
          </a:p>
          <a:p>
            <a:pPr lvl="1"/>
            <a:r>
              <a:rPr lang="en-US" sz="2200" dirty="0">
                <a:solidFill>
                  <a:srgbClr val="005E6E"/>
                </a:solidFill>
                <a:latin typeface="Arial" panose="020B0604020202020204" pitchFamily="34" charset="0"/>
                <a:cs typeface="Arial" panose="020B0604020202020204" pitchFamily="34" charset="0"/>
              </a:rPr>
              <a:t>Grant requirement to update profile within 60 days </a:t>
            </a:r>
          </a:p>
          <a:p>
            <a:r>
              <a:rPr lang="en-US" sz="2200" dirty="0">
                <a:solidFill>
                  <a:srgbClr val="005E6E"/>
                </a:solidFill>
                <a:latin typeface="Arial" panose="020B0604020202020204" pitchFamily="34" charset="0"/>
                <a:cs typeface="Arial" panose="020B0604020202020204" pitchFamily="34" charset="0"/>
              </a:rPr>
              <a:t>You’ll know your profile is published and good to go if it has this: </a:t>
            </a:r>
          </a:p>
          <a:p>
            <a:pPr lvl="1"/>
            <a:endParaRPr lang="en-US" sz="2400" dirty="0">
              <a:solidFill>
                <a:srgbClr val="005E6E"/>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7378D327-3267-05BA-9112-4B542B4A72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3831" y="6125857"/>
            <a:ext cx="2309646" cy="667849"/>
          </a:xfrm>
          <a:prstGeom prst="rect">
            <a:avLst/>
          </a:prstGeom>
        </p:spPr>
      </p:pic>
    </p:spTree>
    <p:extLst>
      <p:ext uri="{BB962C8B-B14F-4D97-AF65-F5344CB8AC3E}">
        <p14:creationId xmlns:p14="http://schemas.microsoft.com/office/powerpoint/2010/main" val="280810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iVE365_PPT_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Autofit/>
          </a:bodyPr>
          <a:lstStyle/>
          <a:p>
            <a:pPr algn="r"/>
            <a:r>
              <a:rPr lang="en-US" sz="3200" dirty="0">
                <a:solidFill>
                  <a:srgbClr val="005E6E"/>
                </a:solidFill>
                <a:latin typeface="Arial"/>
                <a:cs typeface="Arial"/>
              </a:rPr>
              <a:t>Application details</a:t>
            </a:r>
          </a:p>
        </p:txBody>
      </p:sp>
      <p:sp>
        <p:nvSpPr>
          <p:cNvPr id="6" name="Content Placeholder 5"/>
          <p:cNvSpPr>
            <a:spLocks noGrp="1"/>
          </p:cNvSpPr>
          <p:nvPr>
            <p:ph idx="1"/>
          </p:nvPr>
        </p:nvSpPr>
        <p:spPr>
          <a:xfrm>
            <a:off x="457200" y="1752600"/>
            <a:ext cx="8229600" cy="4373563"/>
          </a:xfrm>
        </p:spPr>
        <p:txBody>
          <a:bodyPr vert="horz" lIns="91440" tIns="45720" rIns="91440" bIns="45720" rtlCol="0" anchor="t">
            <a:normAutofit fontScale="92500"/>
          </a:bodyPr>
          <a:lstStyle/>
          <a:p>
            <a:endParaRPr lang="en-US" sz="2400" dirty="0">
              <a:latin typeface="Arial"/>
              <a:cs typeface="Arial"/>
            </a:endParaRPr>
          </a:p>
          <a:p>
            <a:r>
              <a:rPr lang="en-US" sz="2800" dirty="0">
                <a:solidFill>
                  <a:srgbClr val="005E6E"/>
                </a:solidFill>
                <a:latin typeface="Arial"/>
                <a:cs typeface="Arial"/>
              </a:rPr>
              <a:t>Application</a:t>
            </a:r>
          </a:p>
          <a:p>
            <a:pPr lvl="1"/>
            <a:r>
              <a:rPr lang="en-US" dirty="0">
                <a:solidFill>
                  <a:srgbClr val="005E6E"/>
                </a:solidFill>
                <a:latin typeface="Arial"/>
                <a:cs typeface="Arial"/>
              </a:rPr>
              <a:t>Detailed description of the program and how it addresses grant theme </a:t>
            </a:r>
          </a:p>
          <a:p>
            <a:pPr lvl="1"/>
            <a:r>
              <a:rPr lang="en-US" dirty="0">
                <a:solidFill>
                  <a:srgbClr val="005E6E"/>
                </a:solidFill>
                <a:latin typeface="Arial"/>
                <a:cs typeface="Arial"/>
              </a:rPr>
              <a:t>Description of how the grant funds will be used</a:t>
            </a:r>
          </a:p>
          <a:p>
            <a:pPr lvl="1"/>
            <a:r>
              <a:rPr lang="en-US" dirty="0">
                <a:solidFill>
                  <a:srgbClr val="005E6E"/>
                </a:solidFill>
                <a:latin typeface="Arial"/>
                <a:cs typeface="Arial"/>
              </a:rPr>
              <a:t>Staff/board representation</a:t>
            </a:r>
          </a:p>
          <a:p>
            <a:pPr lvl="1"/>
            <a:r>
              <a:rPr lang="en-US" dirty="0">
                <a:solidFill>
                  <a:srgbClr val="005E6E"/>
                </a:solidFill>
                <a:latin typeface="Arial"/>
                <a:cs typeface="Arial"/>
              </a:rPr>
              <a:t>Definition of success and how it will be determined by the end of the grant period</a:t>
            </a:r>
          </a:p>
          <a:p>
            <a:pPr marL="0" indent="0">
              <a:buNone/>
            </a:pPr>
            <a:br>
              <a:rPr lang="en-US" sz="2000" dirty="0">
                <a:latin typeface="Arial"/>
                <a:cs typeface="Arial"/>
              </a:rPr>
            </a:br>
            <a:endParaRPr lang="en-US" sz="2000" dirty="0">
              <a:latin typeface="Arial"/>
              <a:cs typeface="Arial"/>
            </a:endParaRPr>
          </a:p>
          <a:p>
            <a:pPr marL="0" indent="0" algn="ctr">
              <a:buNone/>
            </a:pPr>
            <a:endParaRPr lang="en-US" sz="2400" dirty="0">
              <a:latin typeface="Arial"/>
              <a:cs typeface="Arial"/>
            </a:endParaRPr>
          </a:p>
          <a:p>
            <a:pPr marL="0" indent="0" algn="ctr">
              <a:buNone/>
            </a:pPr>
            <a:endParaRPr lang="en-US" sz="2400" dirty="0">
              <a:latin typeface="Arial"/>
              <a:cs typeface="Arial"/>
            </a:endParaRPr>
          </a:p>
        </p:txBody>
      </p:sp>
    </p:spTree>
    <p:extLst>
      <p:ext uri="{BB962C8B-B14F-4D97-AF65-F5344CB8AC3E}">
        <p14:creationId xmlns:p14="http://schemas.microsoft.com/office/powerpoint/2010/main" val="1757624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iVE365_PPT_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Autofit/>
          </a:bodyPr>
          <a:lstStyle/>
          <a:p>
            <a:pPr algn="r"/>
            <a:r>
              <a:rPr lang="en-US" sz="3200" dirty="0">
                <a:solidFill>
                  <a:srgbClr val="005E6E"/>
                </a:solidFill>
                <a:latin typeface="Arial"/>
                <a:cs typeface="Arial"/>
              </a:rPr>
              <a:t>Important dates &amp; deadlines</a:t>
            </a:r>
          </a:p>
        </p:txBody>
      </p:sp>
      <p:sp>
        <p:nvSpPr>
          <p:cNvPr id="6" name="Content Placeholder 5"/>
          <p:cNvSpPr>
            <a:spLocks noGrp="1"/>
          </p:cNvSpPr>
          <p:nvPr>
            <p:ph idx="1"/>
          </p:nvPr>
        </p:nvSpPr>
        <p:spPr>
          <a:xfrm>
            <a:off x="457200" y="1447800"/>
            <a:ext cx="8229600" cy="4678363"/>
          </a:xfrm>
        </p:spPr>
        <p:txBody>
          <a:bodyPr vert="horz" lIns="91440" tIns="45720" rIns="91440" bIns="45720" rtlCol="0" anchor="t">
            <a:normAutofit/>
          </a:bodyPr>
          <a:lstStyle/>
          <a:p>
            <a:endParaRPr lang="en-US" sz="2400" dirty="0">
              <a:solidFill>
                <a:srgbClr val="005E6E"/>
              </a:solidFill>
              <a:latin typeface="Arial"/>
              <a:cs typeface="Arial"/>
            </a:endParaRPr>
          </a:p>
          <a:p>
            <a:r>
              <a:rPr lang="en-US" sz="2800" b="1" dirty="0">
                <a:solidFill>
                  <a:srgbClr val="005E6E"/>
                </a:solidFill>
                <a:latin typeface="Arial"/>
                <a:cs typeface="Arial"/>
              </a:rPr>
              <a:t>February 7:</a:t>
            </a:r>
            <a:r>
              <a:rPr lang="en-US" sz="2800" dirty="0">
                <a:solidFill>
                  <a:srgbClr val="005E6E"/>
                </a:solidFill>
                <a:latin typeface="Arial"/>
                <a:cs typeface="Arial"/>
              </a:rPr>
              <a:t> </a:t>
            </a:r>
            <a:r>
              <a:rPr lang="en-US" sz="2800" dirty="0" err="1">
                <a:solidFill>
                  <a:srgbClr val="005E6E"/>
                </a:solidFill>
                <a:latin typeface="Arial"/>
                <a:cs typeface="Arial"/>
              </a:rPr>
              <a:t>LIVEGIVEmidsouth</a:t>
            </a:r>
            <a:r>
              <a:rPr lang="en-US" sz="2800" dirty="0">
                <a:solidFill>
                  <a:srgbClr val="005E6E"/>
                </a:solidFill>
                <a:latin typeface="Arial"/>
                <a:cs typeface="Arial"/>
              </a:rPr>
              <a:t> profiles must be </a:t>
            </a:r>
            <a:r>
              <a:rPr lang="en-US" sz="2800" i="1" dirty="0">
                <a:solidFill>
                  <a:srgbClr val="005E6E"/>
                </a:solidFill>
                <a:latin typeface="Arial"/>
                <a:cs typeface="Arial"/>
              </a:rPr>
              <a:t>in progress</a:t>
            </a:r>
            <a:br>
              <a:rPr lang="en-US" sz="2800" dirty="0">
                <a:solidFill>
                  <a:srgbClr val="005E6E"/>
                </a:solidFill>
                <a:latin typeface="Arial"/>
                <a:cs typeface="Arial"/>
              </a:rPr>
            </a:br>
            <a:endParaRPr lang="en-US" sz="2800" dirty="0">
              <a:solidFill>
                <a:srgbClr val="005E6E"/>
              </a:solidFill>
              <a:latin typeface="Arial"/>
              <a:cs typeface="Arial"/>
            </a:endParaRPr>
          </a:p>
          <a:p>
            <a:r>
              <a:rPr lang="en-US" sz="2800" b="1" dirty="0">
                <a:solidFill>
                  <a:srgbClr val="005E6E"/>
                </a:solidFill>
                <a:latin typeface="Arial"/>
                <a:cs typeface="Arial"/>
              </a:rPr>
              <a:t>February 14</a:t>
            </a:r>
            <a:r>
              <a:rPr lang="en-US" sz="2800" dirty="0">
                <a:solidFill>
                  <a:srgbClr val="005E6E"/>
                </a:solidFill>
                <a:latin typeface="Arial"/>
                <a:cs typeface="Arial"/>
              </a:rPr>
              <a:t>: Application must be submitted online</a:t>
            </a:r>
          </a:p>
          <a:p>
            <a:endParaRPr lang="en-US" sz="2800" dirty="0">
              <a:solidFill>
                <a:srgbClr val="005E6E"/>
              </a:solidFill>
              <a:latin typeface="Arial"/>
              <a:cs typeface="Arial"/>
            </a:endParaRPr>
          </a:p>
          <a:p>
            <a:r>
              <a:rPr lang="en-US" sz="2800" b="1" dirty="0">
                <a:solidFill>
                  <a:srgbClr val="005E6E"/>
                </a:solidFill>
                <a:latin typeface="Arial"/>
                <a:cs typeface="Arial"/>
              </a:rPr>
              <a:t>March 28:</a:t>
            </a:r>
            <a:r>
              <a:rPr lang="en-US" sz="2800" dirty="0">
                <a:solidFill>
                  <a:srgbClr val="005E6E"/>
                </a:solidFill>
                <a:latin typeface="Arial"/>
                <a:cs typeface="Arial"/>
              </a:rPr>
              <a:t> Email notification to Grant Admins regarding application status</a:t>
            </a:r>
          </a:p>
        </p:txBody>
      </p:sp>
    </p:spTree>
    <p:extLst>
      <p:ext uri="{BB962C8B-B14F-4D97-AF65-F5344CB8AC3E}">
        <p14:creationId xmlns:p14="http://schemas.microsoft.com/office/powerpoint/2010/main" val="480207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iVE365_PPT_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Autofit/>
          </a:bodyPr>
          <a:lstStyle/>
          <a:p>
            <a:pPr algn="r"/>
            <a:r>
              <a:rPr lang="en-US" sz="3200" dirty="0">
                <a:solidFill>
                  <a:srgbClr val="005E6E"/>
                </a:solidFill>
                <a:latin typeface="Arial"/>
                <a:cs typeface="Arial"/>
              </a:rPr>
              <a:t>Finals and beyond</a:t>
            </a:r>
          </a:p>
        </p:txBody>
      </p:sp>
      <p:sp>
        <p:nvSpPr>
          <p:cNvPr id="6" name="Content Placeholder 5"/>
          <p:cNvSpPr>
            <a:spLocks noGrp="1"/>
          </p:cNvSpPr>
          <p:nvPr>
            <p:ph idx="1"/>
          </p:nvPr>
        </p:nvSpPr>
        <p:spPr>
          <a:xfrm>
            <a:off x="457200" y="1752600"/>
            <a:ext cx="8229600" cy="4373563"/>
          </a:xfrm>
        </p:spPr>
        <p:txBody>
          <a:bodyPr>
            <a:normAutofit/>
          </a:bodyPr>
          <a:lstStyle/>
          <a:p>
            <a:r>
              <a:rPr lang="en-US" sz="2400" b="1" dirty="0">
                <a:solidFill>
                  <a:srgbClr val="005E6E"/>
                </a:solidFill>
                <a:latin typeface="Arial" panose="020B0604020202020204" pitchFamily="34" charset="0"/>
                <a:cs typeface="Arial" panose="020B0604020202020204" pitchFamily="34" charset="0"/>
              </a:rPr>
              <a:t>Early April</a:t>
            </a:r>
            <a:br>
              <a:rPr lang="en-US" sz="2400" dirty="0">
                <a:solidFill>
                  <a:srgbClr val="005E6E"/>
                </a:solidFill>
                <a:latin typeface="Arial" panose="020B0604020202020204" pitchFamily="34" charset="0"/>
                <a:cs typeface="Arial" panose="020B0604020202020204" pitchFamily="34" charset="0"/>
              </a:rPr>
            </a:br>
            <a:endParaRPr lang="en-US" sz="2400" dirty="0">
              <a:solidFill>
                <a:srgbClr val="005E6E"/>
              </a:solidFill>
              <a:latin typeface="Arial" panose="020B0604020202020204" pitchFamily="34" charset="0"/>
              <a:cs typeface="Arial" panose="020B0604020202020204" pitchFamily="34" charset="0"/>
            </a:endParaRPr>
          </a:p>
          <a:p>
            <a:r>
              <a:rPr lang="en-US" sz="2400" b="1" dirty="0">
                <a:solidFill>
                  <a:srgbClr val="005E6E"/>
                </a:solidFill>
                <a:latin typeface="Arial" panose="020B0604020202020204" pitchFamily="34" charset="0"/>
                <a:cs typeface="Arial" panose="020B0604020202020204" pitchFamily="34" charset="0"/>
              </a:rPr>
              <a:t>Early May</a:t>
            </a:r>
            <a:r>
              <a:rPr lang="en-US" sz="2400" dirty="0">
                <a:solidFill>
                  <a:srgbClr val="005E6E"/>
                </a:solidFill>
                <a:latin typeface="Arial" panose="020B0604020202020204" pitchFamily="34" charset="0"/>
                <a:cs typeface="Arial" panose="020B0604020202020204" pitchFamily="34" charset="0"/>
              </a:rPr>
              <a:t>: Finalists notified about awards</a:t>
            </a:r>
            <a:br>
              <a:rPr lang="en-US" sz="2400" dirty="0">
                <a:solidFill>
                  <a:srgbClr val="005E6E"/>
                </a:solidFill>
                <a:latin typeface="Arial" panose="020B0604020202020204" pitchFamily="34" charset="0"/>
                <a:cs typeface="Arial" panose="020B0604020202020204" pitchFamily="34" charset="0"/>
              </a:rPr>
            </a:br>
            <a:endParaRPr lang="en-US" sz="2400" dirty="0">
              <a:solidFill>
                <a:srgbClr val="005E6E"/>
              </a:solidFill>
              <a:latin typeface="Arial" panose="020B0604020202020204" pitchFamily="34" charset="0"/>
              <a:cs typeface="Arial" panose="020B0604020202020204" pitchFamily="34" charset="0"/>
            </a:endParaRPr>
          </a:p>
          <a:p>
            <a:r>
              <a:rPr lang="en-US" sz="2400" b="1" dirty="0">
                <a:solidFill>
                  <a:srgbClr val="005E6E"/>
                </a:solidFill>
                <a:latin typeface="Arial" panose="020B0604020202020204" pitchFamily="34" charset="0"/>
                <a:cs typeface="Arial" panose="020B0604020202020204" pitchFamily="34" charset="0"/>
              </a:rPr>
              <a:t>Mid-May</a:t>
            </a:r>
            <a:r>
              <a:rPr lang="en-US" sz="2400" dirty="0">
                <a:solidFill>
                  <a:srgbClr val="005E6E"/>
                </a:solidFill>
                <a:latin typeface="Arial" panose="020B0604020202020204" pitchFamily="34" charset="0"/>
                <a:cs typeface="Arial" panose="020B0604020202020204" pitchFamily="34" charset="0"/>
              </a:rPr>
              <a:t>: Awards announced at Community Foundation Annual Meeting </a:t>
            </a:r>
            <a:br>
              <a:rPr lang="en-US" sz="2400" dirty="0">
                <a:solidFill>
                  <a:srgbClr val="005E6E"/>
                </a:solidFill>
                <a:latin typeface="Arial" panose="020B0604020202020204" pitchFamily="34" charset="0"/>
                <a:cs typeface="Arial" panose="020B0604020202020204" pitchFamily="34" charset="0"/>
              </a:rPr>
            </a:br>
            <a:endParaRPr lang="en-US" sz="2400" dirty="0">
              <a:solidFill>
                <a:srgbClr val="005E6E"/>
              </a:solidFill>
              <a:latin typeface="Arial" panose="020B0604020202020204" pitchFamily="34" charset="0"/>
              <a:cs typeface="Arial" panose="020B0604020202020204" pitchFamily="34" charset="0"/>
            </a:endParaRPr>
          </a:p>
          <a:p>
            <a:r>
              <a:rPr lang="en-US" sz="2400" dirty="0">
                <a:solidFill>
                  <a:srgbClr val="005E6E"/>
                </a:solidFill>
                <a:latin typeface="Arial" panose="020B0604020202020204" pitchFamily="34" charset="0"/>
                <a:cs typeface="Arial" panose="020B0604020202020204" pitchFamily="34" charset="0"/>
              </a:rPr>
              <a:t>Two grant updates</a:t>
            </a:r>
            <a:br>
              <a:rPr lang="en-US" sz="2400" dirty="0">
                <a:solidFill>
                  <a:srgbClr val="005E6E"/>
                </a:solidFill>
                <a:latin typeface="Arial" panose="020B0604020202020204" pitchFamily="34" charset="0"/>
                <a:cs typeface="Arial" panose="020B0604020202020204" pitchFamily="34" charset="0"/>
              </a:rPr>
            </a:br>
            <a:endParaRPr lang="en-US" sz="2400" dirty="0">
              <a:solidFill>
                <a:srgbClr val="005E6E"/>
              </a:solidFill>
              <a:latin typeface="Arial" panose="020B0604020202020204" pitchFamily="34" charset="0"/>
              <a:cs typeface="Arial" panose="020B0604020202020204" pitchFamily="34" charset="0"/>
            </a:endParaRPr>
          </a:p>
          <a:p>
            <a:r>
              <a:rPr lang="en-US" sz="2400" dirty="0">
                <a:solidFill>
                  <a:srgbClr val="005E6E"/>
                </a:solidFill>
                <a:latin typeface="Arial" panose="020B0604020202020204" pitchFamily="34" charset="0"/>
                <a:cs typeface="Arial" panose="020B0604020202020204" pitchFamily="34" charset="0"/>
              </a:rPr>
              <a:t>Events</a:t>
            </a:r>
          </a:p>
          <a:p>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p>
          <a:p>
            <a:pPr marL="0" indent="0" algn="ctr">
              <a:buNone/>
            </a:pPr>
            <a:endParaRPr lang="en-US" sz="2400" dirty="0">
              <a:latin typeface="Arial"/>
              <a:cs typeface="Arial"/>
              <a:hlinkClick r:id="rId4"/>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5227" y="3921113"/>
            <a:ext cx="4057035" cy="2708287"/>
          </a:xfrm>
          <a:prstGeom prst="rect">
            <a:avLst/>
          </a:prstGeom>
          <a:effectLst/>
        </p:spPr>
      </p:pic>
    </p:spTree>
    <p:extLst>
      <p:ext uri="{BB962C8B-B14F-4D97-AF65-F5344CB8AC3E}">
        <p14:creationId xmlns:p14="http://schemas.microsoft.com/office/powerpoint/2010/main" val="3014890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iVE365_PPT_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Autofit/>
          </a:bodyPr>
          <a:lstStyle/>
          <a:p>
            <a:pPr algn="r"/>
            <a:r>
              <a:rPr lang="en-US" sz="3200" dirty="0">
                <a:solidFill>
                  <a:srgbClr val="005E6E"/>
                </a:solidFill>
                <a:latin typeface="Arial"/>
                <a:cs typeface="Arial"/>
              </a:rPr>
              <a:t>Accessing the Grants portal</a:t>
            </a:r>
          </a:p>
        </p:txBody>
      </p:sp>
      <p:sp>
        <p:nvSpPr>
          <p:cNvPr id="11" name="TextBox 10"/>
          <p:cNvSpPr txBox="1"/>
          <p:nvPr/>
        </p:nvSpPr>
        <p:spPr>
          <a:xfrm>
            <a:off x="636781" y="1828800"/>
            <a:ext cx="5952067" cy="984885"/>
          </a:xfrm>
          <a:prstGeom prst="rect">
            <a:avLst/>
          </a:prstGeom>
          <a:noFill/>
        </p:spPr>
        <p:txBody>
          <a:bodyPr wrap="square" rtlCol="0">
            <a:spAutoFit/>
          </a:bodyPr>
          <a:lstStyle/>
          <a:p>
            <a:pPr marL="514350" indent="-514350" defTabSz="457200">
              <a:buFontTx/>
              <a:buAutoNum type="arabicPeriod"/>
            </a:pPr>
            <a:r>
              <a:rPr lang="en-US" sz="2900" dirty="0">
                <a:solidFill>
                  <a:srgbClr val="005E6E"/>
                </a:solidFill>
                <a:latin typeface="Arial" panose="020B0604020202020204" pitchFamily="34" charset="0"/>
                <a:cs typeface="Arial" panose="020B0604020202020204" pitchFamily="34" charset="0"/>
              </a:rPr>
              <a:t>give365memphis.org</a:t>
            </a:r>
          </a:p>
          <a:p>
            <a:pPr marL="514350" indent="-514350" defTabSz="457200">
              <a:buFontTx/>
              <a:buAutoNum type="arabicPeriod"/>
            </a:pPr>
            <a:r>
              <a:rPr lang="en-US" sz="2900" dirty="0">
                <a:solidFill>
                  <a:srgbClr val="005E6E"/>
                </a:solidFill>
                <a:latin typeface="Arial" panose="020B0604020202020204" pitchFamily="34" charset="0"/>
                <a:cs typeface="Arial" panose="020B0604020202020204" pitchFamily="34" charset="0"/>
              </a:rPr>
              <a:t>Login &gt; Grant Login</a:t>
            </a:r>
          </a:p>
        </p:txBody>
      </p:sp>
      <p:pic>
        <p:nvPicPr>
          <p:cNvPr id="4" name="Picture 3" descr="A screenshot of a website&#10;&#10;AI-generated content may be incorrect.">
            <a:extLst>
              <a:ext uri="{FF2B5EF4-FFF2-40B4-BE49-F238E27FC236}">
                <a16:creationId xmlns:a16="http://schemas.microsoft.com/office/drawing/2014/main" id="{A5A4D293-D696-0CA0-8C0C-EA773282C995}"/>
              </a:ext>
            </a:extLst>
          </p:cNvPr>
          <p:cNvPicPr>
            <a:picLocks noChangeAspect="1"/>
          </p:cNvPicPr>
          <p:nvPr/>
        </p:nvPicPr>
        <p:blipFill>
          <a:blip r:embed="rId4"/>
          <a:stretch>
            <a:fillRect/>
          </a:stretch>
        </p:blipFill>
        <p:spPr>
          <a:xfrm>
            <a:off x="275897" y="2975572"/>
            <a:ext cx="8592206" cy="3731510"/>
          </a:xfrm>
          <a:prstGeom prst="rect">
            <a:avLst/>
          </a:prstGeom>
        </p:spPr>
      </p:pic>
    </p:spTree>
    <p:extLst>
      <p:ext uri="{BB962C8B-B14F-4D97-AF65-F5344CB8AC3E}">
        <p14:creationId xmlns:p14="http://schemas.microsoft.com/office/powerpoint/2010/main" val="4243117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iVE365_PPT_.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2514600" y="4953000"/>
            <a:ext cx="4572000" cy="1477328"/>
          </a:xfrm>
          <a:prstGeom prst="rect">
            <a:avLst/>
          </a:prstGeom>
        </p:spPr>
        <p:txBody>
          <a:bodyPr>
            <a:spAutoFit/>
          </a:bodyPr>
          <a:lstStyle/>
          <a:p>
            <a:pPr algn="ctr" defTabSz="457200"/>
            <a:r>
              <a:rPr lang="en-US" b="1" dirty="0">
                <a:solidFill>
                  <a:srgbClr val="005E6E"/>
                </a:solidFill>
                <a:latin typeface="Arial" panose="020B0604020202020204" pitchFamily="34" charset="0"/>
                <a:cs typeface="Arial" panose="020B0604020202020204" pitchFamily="34" charset="0"/>
              </a:rPr>
              <a:t>Questions? </a:t>
            </a:r>
          </a:p>
          <a:p>
            <a:pPr algn="ctr" defTabSz="457200"/>
            <a:r>
              <a:rPr lang="en-US" dirty="0">
                <a:solidFill>
                  <a:srgbClr val="005E6E"/>
                </a:solidFill>
                <a:latin typeface="Arial" panose="020B0604020202020204" pitchFamily="34" charset="0"/>
                <a:cs typeface="Arial" panose="020B0604020202020204" pitchFamily="34" charset="0"/>
              </a:rPr>
              <a:t>Aerial Ozuzu</a:t>
            </a:r>
          </a:p>
          <a:p>
            <a:pPr algn="ctr" defTabSz="457200"/>
            <a:r>
              <a:rPr lang="en-US" dirty="0">
                <a:solidFill>
                  <a:srgbClr val="005E6E"/>
                </a:solidFill>
                <a:latin typeface="Arial" panose="020B0604020202020204" pitchFamily="34" charset="0"/>
                <a:cs typeface="Arial" panose="020B0604020202020204" pitchFamily="34" charset="0"/>
              </a:rPr>
              <a:t>Director of Community Impact</a:t>
            </a:r>
          </a:p>
          <a:p>
            <a:pPr algn="ctr" defTabSz="457200"/>
            <a:r>
              <a:rPr lang="en-US" dirty="0">
                <a:solidFill>
                  <a:srgbClr val="005E6E"/>
                </a:solidFill>
                <a:latin typeface="Arial" panose="020B0604020202020204" pitchFamily="34" charset="0"/>
                <a:cs typeface="Arial" panose="020B0604020202020204" pitchFamily="34" charset="0"/>
              </a:rPr>
              <a:t>aozuzu@cfgm.org</a:t>
            </a:r>
          </a:p>
          <a:p>
            <a:pPr algn="ctr" defTabSz="457200"/>
            <a:r>
              <a:rPr lang="en-US" dirty="0">
                <a:solidFill>
                  <a:srgbClr val="005E6E"/>
                </a:solidFill>
                <a:latin typeface="Arial" panose="020B0604020202020204" pitchFamily="34" charset="0"/>
                <a:cs typeface="Arial" panose="020B0604020202020204" pitchFamily="34" charset="0"/>
              </a:rPr>
              <a:t>(901)722-0022</a:t>
            </a:r>
          </a:p>
        </p:txBody>
      </p:sp>
    </p:spTree>
    <p:extLst>
      <p:ext uri="{BB962C8B-B14F-4D97-AF65-F5344CB8AC3E}">
        <p14:creationId xmlns:p14="http://schemas.microsoft.com/office/powerpoint/2010/main" val="749537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iVE365_PPT_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0"/>
            <a:ext cx="9144000" cy="6858000"/>
          </a:xfrm>
          <a:prstGeom prst="rect">
            <a:avLst/>
          </a:prstGeom>
        </p:spPr>
      </p:pic>
      <p:sp>
        <p:nvSpPr>
          <p:cNvPr id="9" name="Title 1"/>
          <p:cNvSpPr txBox="1">
            <a:spLocks/>
          </p:cNvSpPr>
          <p:nvPr/>
        </p:nvSpPr>
        <p:spPr>
          <a:xfrm>
            <a:off x="457200" y="533400"/>
            <a:ext cx="8229600" cy="88423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800" dirty="0">
                <a:solidFill>
                  <a:srgbClr val="005E6E"/>
                </a:solidFill>
                <a:latin typeface="Arial"/>
                <a:cs typeface="Arial"/>
              </a:rPr>
              <a:t>Agenda</a:t>
            </a:r>
          </a:p>
        </p:txBody>
      </p:sp>
      <p:sp>
        <p:nvSpPr>
          <p:cNvPr id="8" name="TextBox 7"/>
          <p:cNvSpPr txBox="1"/>
          <p:nvPr/>
        </p:nvSpPr>
        <p:spPr>
          <a:xfrm>
            <a:off x="990600" y="2209800"/>
            <a:ext cx="7467600"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05E6E"/>
                </a:solidFill>
                <a:latin typeface="Arial"/>
                <a:cs typeface="Arial"/>
              </a:rPr>
              <a:t>Introductions</a:t>
            </a:r>
          </a:p>
          <a:p>
            <a:pPr marL="342900" indent="-342900">
              <a:buFont typeface="Arial" panose="020B0604020202020204" pitchFamily="34" charset="0"/>
              <a:buChar char="•"/>
            </a:pPr>
            <a:r>
              <a:rPr lang="en-US" sz="2400" dirty="0">
                <a:solidFill>
                  <a:srgbClr val="005E6E"/>
                </a:solidFill>
                <a:latin typeface="Arial"/>
                <a:cs typeface="Arial"/>
              </a:rPr>
              <a:t>Overview of Community Foundation </a:t>
            </a:r>
          </a:p>
          <a:p>
            <a:pPr marL="342900" indent="-342900">
              <a:buFont typeface="Arial" panose="020B0604020202020204" pitchFamily="34" charset="0"/>
              <a:buChar char="•"/>
            </a:pPr>
            <a:r>
              <a:rPr lang="en-US" sz="2400" dirty="0">
                <a:solidFill>
                  <a:srgbClr val="005E6E"/>
                </a:solidFill>
                <a:latin typeface="Arial"/>
                <a:cs typeface="Arial"/>
              </a:rPr>
              <a:t>What is </a:t>
            </a:r>
            <a:r>
              <a:rPr lang="en-US" sz="2400" dirty="0" err="1">
                <a:solidFill>
                  <a:srgbClr val="005E6E"/>
                </a:solidFill>
                <a:latin typeface="Arial"/>
                <a:cs typeface="Arial"/>
              </a:rPr>
              <a:t>GiVE</a:t>
            </a:r>
            <a:r>
              <a:rPr lang="en-US" sz="2400" dirty="0">
                <a:solidFill>
                  <a:srgbClr val="005E6E"/>
                </a:solidFill>
                <a:latin typeface="Arial"/>
                <a:cs typeface="Arial"/>
              </a:rPr>
              <a:t> 365?</a:t>
            </a:r>
          </a:p>
          <a:p>
            <a:pPr marL="342900" indent="-342900">
              <a:buFont typeface="Arial" panose="020B0604020202020204" pitchFamily="34" charset="0"/>
              <a:buChar char="•"/>
            </a:pPr>
            <a:r>
              <a:rPr lang="en-US" sz="2400" dirty="0">
                <a:solidFill>
                  <a:srgbClr val="005E6E"/>
                </a:solidFill>
                <a:latin typeface="Arial"/>
                <a:cs typeface="Arial"/>
              </a:rPr>
              <a:t>Grant theme</a:t>
            </a:r>
          </a:p>
          <a:p>
            <a:pPr marL="342900" indent="-342900">
              <a:buFont typeface="Arial" panose="020B0604020202020204" pitchFamily="34" charset="0"/>
              <a:buChar char="•"/>
            </a:pPr>
            <a:r>
              <a:rPr lang="en-US" sz="2400" dirty="0">
                <a:solidFill>
                  <a:srgbClr val="005E6E"/>
                </a:solidFill>
                <a:latin typeface="Arial"/>
                <a:cs typeface="Arial"/>
              </a:rPr>
              <a:t>Requirements for applicants</a:t>
            </a:r>
          </a:p>
          <a:p>
            <a:pPr marL="342900" indent="-342900">
              <a:buFont typeface="Arial" panose="020B0604020202020204" pitchFamily="34" charset="0"/>
              <a:buChar char="•"/>
            </a:pPr>
            <a:r>
              <a:rPr lang="en-US" sz="2400" dirty="0">
                <a:solidFill>
                  <a:srgbClr val="005E6E"/>
                </a:solidFill>
                <a:latin typeface="Arial"/>
                <a:cs typeface="Arial"/>
              </a:rPr>
              <a:t>Application and Evaluation tool</a:t>
            </a:r>
          </a:p>
          <a:p>
            <a:pPr marL="342900" indent="-342900">
              <a:buFont typeface="Arial" panose="020B0604020202020204" pitchFamily="34" charset="0"/>
              <a:buChar char="•"/>
            </a:pPr>
            <a:r>
              <a:rPr lang="en-US" sz="2400" dirty="0">
                <a:solidFill>
                  <a:srgbClr val="005E6E"/>
                </a:solidFill>
                <a:latin typeface="Arial"/>
                <a:cs typeface="Arial"/>
              </a:rPr>
              <a:t>Important dates</a:t>
            </a:r>
          </a:p>
          <a:p>
            <a:pPr marL="342900" indent="-342900">
              <a:buFont typeface="Arial" panose="020B0604020202020204" pitchFamily="34" charset="0"/>
              <a:buChar char="•"/>
            </a:pPr>
            <a:r>
              <a:rPr lang="en-US" sz="2400" dirty="0">
                <a:solidFill>
                  <a:srgbClr val="005E6E"/>
                </a:solidFill>
                <a:latin typeface="Arial"/>
                <a:cs typeface="Arial"/>
              </a:rPr>
              <a:t>Grants portal</a:t>
            </a:r>
          </a:p>
          <a:p>
            <a:endParaRPr lang="en-US" sz="2400" dirty="0">
              <a:latin typeface="Arial"/>
              <a:cs typeface="Arial"/>
            </a:endParaRPr>
          </a:p>
        </p:txBody>
      </p:sp>
    </p:spTree>
    <p:extLst>
      <p:ext uri="{BB962C8B-B14F-4D97-AF65-F5344CB8AC3E}">
        <p14:creationId xmlns:p14="http://schemas.microsoft.com/office/powerpoint/2010/main" val="1275237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1308" y="304800"/>
            <a:ext cx="7596951" cy="646331"/>
          </a:xfrm>
          <a:prstGeom prst="rect">
            <a:avLst/>
          </a:prstGeom>
          <a:noFill/>
        </p:spPr>
        <p:txBody>
          <a:bodyPr wrap="none" rtlCol="0">
            <a:spAutoFit/>
          </a:bodyPr>
          <a:lstStyle/>
          <a:p>
            <a:r>
              <a:rPr lang="en-US" sz="3600" b="1" dirty="0">
                <a:solidFill>
                  <a:srgbClr val="005E6E"/>
                </a:solidFill>
                <a:latin typeface="Arial" panose="020B0604020202020204" pitchFamily="34" charset="0"/>
                <a:cs typeface="Arial" panose="020B0604020202020204" pitchFamily="34" charset="0"/>
              </a:rPr>
              <a:t>What is a </a:t>
            </a:r>
            <a:r>
              <a:rPr lang="en-US" sz="3600" b="1" dirty="0">
                <a:solidFill>
                  <a:srgbClr val="878E2E"/>
                </a:solidFill>
                <a:latin typeface="Arial" panose="020B0604020202020204" pitchFamily="34" charset="0"/>
                <a:cs typeface="Arial" panose="020B0604020202020204" pitchFamily="34" charset="0"/>
              </a:rPr>
              <a:t>community</a:t>
            </a:r>
            <a:r>
              <a:rPr lang="en-US" sz="3600" b="1" dirty="0">
                <a:solidFill>
                  <a:srgbClr val="005E6E"/>
                </a:solidFill>
                <a:latin typeface="Arial" panose="020B0604020202020204" pitchFamily="34" charset="0"/>
                <a:cs typeface="Arial" panose="020B0604020202020204" pitchFamily="34" charset="0"/>
              </a:rPr>
              <a:t> foundation?</a:t>
            </a:r>
          </a:p>
        </p:txBody>
      </p:sp>
      <p:grpSp>
        <p:nvGrpSpPr>
          <p:cNvPr id="65" name="Group 64"/>
          <p:cNvGrpSpPr/>
          <p:nvPr/>
        </p:nvGrpSpPr>
        <p:grpSpPr>
          <a:xfrm>
            <a:off x="460934" y="1607233"/>
            <a:ext cx="8066889" cy="3222350"/>
            <a:chOff x="460934" y="1607233"/>
            <a:chExt cx="8066889" cy="3222350"/>
          </a:xfrm>
        </p:grpSpPr>
        <p:sp>
          <p:nvSpPr>
            <p:cNvPr id="66" name="Rounded Rectangle 65"/>
            <p:cNvSpPr/>
            <p:nvPr/>
          </p:nvSpPr>
          <p:spPr>
            <a:xfrm>
              <a:off x="2247063" y="3000374"/>
              <a:ext cx="5076825" cy="1829209"/>
            </a:xfrm>
            <a:prstGeom prst="roundRect">
              <a:avLst/>
            </a:prstGeom>
            <a:solidFill>
              <a:schemeClr val="bg1">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solidFill>
                  <a:srgbClr val="005E6E"/>
                </a:solidFill>
                <a:latin typeface="Arial" panose="020B0604020202020204" pitchFamily="34" charset="0"/>
                <a:cs typeface="Arial" panose="020B0604020202020204" pitchFamily="34" charset="0"/>
              </a:endParaRPr>
            </a:p>
          </p:txBody>
        </p:sp>
        <p:cxnSp>
          <p:nvCxnSpPr>
            <p:cNvPr id="67" name="Straight Arrow Connector 66"/>
            <p:cNvCxnSpPr/>
            <p:nvPr/>
          </p:nvCxnSpPr>
          <p:spPr>
            <a:xfrm>
              <a:off x="1173050" y="1626196"/>
              <a:ext cx="1129586" cy="1505962"/>
            </a:xfrm>
            <a:prstGeom prst="straightConnector1">
              <a:avLst/>
            </a:prstGeom>
            <a:ln>
              <a:solidFill>
                <a:srgbClr val="878E2E"/>
              </a:solidFill>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a:off x="1763598" y="2131435"/>
              <a:ext cx="676845" cy="903805"/>
            </a:xfrm>
            <a:prstGeom prst="straightConnector1">
              <a:avLst/>
            </a:prstGeom>
            <a:ln>
              <a:solidFill>
                <a:srgbClr val="878E2E"/>
              </a:solidFill>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a:off x="1997836" y="1672566"/>
              <a:ext cx="654836" cy="1327808"/>
            </a:xfrm>
            <a:prstGeom prst="straightConnector1">
              <a:avLst/>
            </a:prstGeom>
            <a:ln>
              <a:solidFill>
                <a:srgbClr val="878E2E"/>
              </a:solidFill>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a:off x="1436290" y="2514670"/>
              <a:ext cx="810773" cy="694605"/>
            </a:xfrm>
            <a:prstGeom prst="straightConnector1">
              <a:avLst/>
            </a:prstGeom>
            <a:ln>
              <a:solidFill>
                <a:srgbClr val="878E2E"/>
              </a:solidFill>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a:off x="460934" y="2621123"/>
              <a:ext cx="1786129" cy="685824"/>
            </a:xfrm>
            <a:prstGeom prst="straightConnector1">
              <a:avLst/>
            </a:prstGeom>
            <a:ln>
              <a:solidFill>
                <a:srgbClr val="878E2E"/>
              </a:solidFill>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a:off x="903366" y="3035240"/>
              <a:ext cx="1343697" cy="441385"/>
            </a:xfrm>
            <a:prstGeom prst="straightConnector1">
              <a:avLst/>
            </a:prstGeom>
            <a:ln>
              <a:solidFill>
                <a:srgbClr val="878E2E"/>
              </a:solidFill>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a:off x="1763598" y="3629533"/>
              <a:ext cx="483465" cy="105550"/>
            </a:xfrm>
            <a:prstGeom prst="straightConnector1">
              <a:avLst/>
            </a:prstGeom>
            <a:ln>
              <a:solidFill>
                <a:srgbClr val="878E2E"/>
              </a:solidFill>
              <a:tailEnd type="arrow"/>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a:off x="1087836" y="4078744"/>
              <a:ext cx="1159227" cy="0"/>
            </a:xfrm>
            <a:prstGeom prst="straightConnector1">
              <a:avLst/>
            </a:prstGeom>
            <a:ln>
              <a:solidFill>
                <a:srgbClr val="878E2E"/>
              </a:solidFill>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flipV="1">
              <a:off x="1771968" y="4385103"/>
              <a:ext cx="475095" cy="141392"/>
            </a:xfrm>
            <a:prstGeom prst="straightConnector1">
              <a:avLst/>
            </a:prstGeom>
            <a:ln>
              <a:solidFill>
                <a:srgbClr val="878E2E"/>
              </a:solidFill>
              <a:tailEnd type="arrow"/>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a:off x="2745243" y="2816475"/>
              <a:ext cx="121782" cy="168133"/>
            </a:xfrm>
            <a:prstGeom prst="straightConnector1">
              <a:avLst/>
            </a:prstGeom>
            <a:ln>
              <a:solidFill>
                <a:srgbClr val="878E2E"/>
              </a:solidFill>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a:off x="3049737" y="1806819"/>
              <a:ext cx="138113" cy="1177789"/>
            </a:xfrm>
            <a:prstGeom prst="straightConnector1">
              <a:avLst/>
            </a:prstGeom>
            <a:ln>
              <a:solidFill>
                <a:srgbClr val="878E2E"/>
              </a:solidFill>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a:off x="3584913" y="2371889"/>
              <a:ext cx="0" cy="612719"/>
            </a:xfrm>
            <a:prstGeom prst="straightConnector1">
              <a:avLst/>
            </a:prstGeom>
            <a:ln>
              <a:solidFill>
                <a:srgbClr val="878E2E"/>
              </a:solidFill>
              <a:tailEnd type="arrow"/>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a:off x="4676051" y="1607233"/>
              <a:ext cx="0" cy="1393141"/>
            </a:xfrm>
            <a:prstGeom prst="straightConnector1">
              <a:avLst/>
            </a:prstGeom>
            <a:ln>
              <a:solidFill>
                <a:srgbClr val="878E2E"/>
              </a:solidFill>
              <a:tailEnd type="arrow"/>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a:off x="4980103" y="2238409"/>
              <a:ext cx="0" cy="761965"/>
            </a:xfrm>
            <a:prstGeom prst="straightConnector1">
              <a:avLst/>
            </a:prstGeom>
            <a:ln>
              <a:solidFill>
                <a:srgbClr val="878E2E"/>
              </a:solidFill>
              <a:tailEnd type="arrow"/>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flipH="1">
              <a:off x="5348771" y="2510116"/>
              <a:ext cx="43231" cy="474493"/>
            </a:xfrm>
            <a:prstGeom prst="straightConnector1">
              <a:avLst/>
            </a:prstGeom>
            <a:ln>
              <a:solidFill>
                <a:srgbClr val="878E2E"/>
              </a:solidFill>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flipH="1">
              <a:off x="6267450" y="2194815"/>
              <a:ext cx="193150" cy="789793"/>
            </a:xfrm>
            <a:prstGeom prst="straightConnector1">
              <a:avLst/>
            </a:prstGeom>
            <a:ln>
              <a:solidFill>
                <a:srgbClr val="878E2E"/>
              </a:solidFill>
              <a:tailEnd type="arrow"/>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flipH="1">
              <a:off x="6565375" y="2801797"/>
              <a:ext cx="95927" cy="195343"/>
            </a:xfrm>
            <a:prstGeom prst="straightConnector1">
              <a:avLst/>
            </a:prstGeom>
            <a:ln>
              <a:solidFill>
                <a:srgbClr val="878E2E"/>
              </a:solidFill>
              <a:tailEnd type="arrow"/>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flipH="1">
              <a:off x="6772277" y="1626196"/>
              <a:ext cx="371474" cy="1409044"/>
            </a:xfrm>
            <a:prstGeom prst="straightConnector1">
              <a:avLst/>
            </a:prstGeom>
            <a:ln>
              <a:solidFill>
                <a:srgbClr val="878E2E"/>
              </a:solidFill>
              <a:tailEnd type="arrow"/>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flipH="1">
              <a:off x="6958014" y="2277303"/>
              <a:ext cx="267004" cy="707305"/>
            </a:xfrm>
            <a:prstGeom prst="straightConnector1">
              <a:avLst/>
            </a:prstGeom>
            <a:ln>
              <a:solidFill>
                <a:srgbClr val="878E2E"/>
              </a:solidFill>
              <a:tailEnd type="arrow"/>
            </a:ln>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flipH="1">
              <a:off x="7143751" y="2131435"/>
              <a:ext cx="872300" cy="903805"/>
            </a:xfrm>
            <a:prstGeom prst="straightConnector1">
              <a:avLst/>
            </a:prstGeom>
            <a:ln>
              <a:solidFill>
                <a:srgbClr val="878E2E"/>
              </a:solidFill>
              <a:tailEnd type="arrow"/>
            </a:ln>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flipH="1">
              <a:off x="7323888" y="3111604"/>
              <a:ext cx="1203935" cy="365021"/>
            </a:xfrm>
            <a:prstGeom prst="straightConnector1">
              <a:avLst/>
            </a:prstGeom>
            <a:ln>
              <a:solidFill>
                <a:srgbClr val="878E2E"/>
              </a:solidFill>
              <a:tailEnd type="arrow"/>
            </a:ln>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flipH="1">
              <a:off x="7225018" y="2821888"/>
              <a:ext cx="373077" cy="289716"/>
            </a:xfrm>
            <a:prstGeom prst="straightConnector1">
              <a:avLst/>
            </a:prstGeom>
            <a:ln>
              <a:solidFill>
                <a:srgbClr val="878E2E"/>
              </a:solidFill>
              <a:tailEnd type="arrow"/>
            </a:ln>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flipH="1">
              <a:off x="7323888" y="3578503"/>
              <a:ext cx="637143" cy="156580"/>
            </a:xfrm>
            <a:prstGeom prst="straightConnector1">
              <a:avLst/>
            </a:prstGeom>
            <a:ln>
              <a:solidFill>
                <a:srgbClr val="878E2E"/>
              </a:solidFill>
              <a:tailEnd type="arrow"/>
            </a:ln>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a:endCxn id="66" idx="3"/>
            </p:cNvCxnSpPr>
            <p:nvPr/>
          </p:nvCxnSpPr>
          <p:spPr>
            <a:xfrm flipH="1">
              <a:off x="7323888" y="3892998"/>
              <a:ext cx="1150283" cy="21981"/>
            </a:xfrm>
            <a:prstGeom prst="straightConnector1">
              <a:avLst/>
            </a:prstGeom>
            <a:ln>
              <a:solidFill>
                <a:srgbClr val="878E2E"/>
              </a:solidFill>
              <a:tailEnd type="arrow"/>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p:nvPr/>
          </p:nvCxnSpPr>
          <p:spPr>
            <a:xfrm flipH="1" flipV="1">
              <a:off x="7323888" y="4305301"/>
              <a:ext cx="366878" cy="79803"/>
            </a:xfrm>
            <a:prstGeom prst="straightConnector1">
              <a:avLst/>
            </a:prstGeom>
            <a:ln>
              <a:solidFill>
                <a:srgbClr val="878E2E"/>
              </a:solidFill>
              <a:tailEnd type="arrow"/>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p:nvPr/>
          </p:nvCxnSpPr>
          <p:spPr>
            <a:xfrm flipH="1">
              <a:off x="5905500" y="2534059"/>
              <a:ext cx="97840" cy="450549"/>
            </a:xfrm>
            <a:prstGeom prst="straightConnector1">
              <a:avLst/>
            </a:prstGeom>
            <a:ln>
              <a:solidFill>
                <a:srgbClr val="878E2E"/>
              </a:solidFill>
              <a:tailEnd type="arrow"/>
            </a:ln>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p:nvPr/>
          </p:nvCxnSpPr>
          <p:spPr>
            <a:xfrm flipH="1">
              <a:off x="5651387" y="1684670"/>
              <a:ext cx="163626" cy="1299939"/>
            </a:xfrm>
            <a:prstGeom prst="straightConnector1">
              <a:avLst/>
            </a:prstGeom>
            <a:ln>
              <a:solidFill>
                <a:srgbClr val="878E2E"/>
              </a:solidFill>
              <a:tailEnd type="arrow"/>
            </a:ln>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p:nvPr/>
          </p:nvCxnSpPr>
          <p:spPr>
            <a:xfrm>
              <a:off x="4323818" y="2619391"/>
              <a:ext cx="0" cy="365217"/>
            </a:xfrm>
            <a:prstGeom prst="straightConnector1">
              <a:avLst/>
            </a:prstGeom>
            <a:ln>
              <a:solidFill>
                <a:srgbClr val="878E2E"/>
              </a:solidFill>
              <a:tailEnd type="arrow"/>
            </a:ln>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p:nvPr/>
          </p:nvCxnSpPr>
          <p:spPr>
            <a:xfrm>
              <a:off x="3932791" y="1607233"/>
              <a:ext cx="67709" cy="1393141"/>
            </a:xfrm>
            <a:prstGeom prst="straightConnector1">
              <a:avLst/>
            </a:prstGeom>
            <a:ln>
              <a:solidFill>
                <a:srgbClr val="878E2E"/>
              </a:solidFill>
              <a:tailEnd type="arrow"/>
            </a:ln>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p:nvPr/>
          </p:nvCxnSpPr>
          <p:spPr>
            <a:xfrm flipH="1">
              <a:off x="7323888" y="2583337"/>
              <a:ext cx="1203933" cy="636113"/>
            </a:xfrm>
            <a:prstGeom prst="straightConnector1">
              <a:avLst/>
            </a:prstGeom>
            <a:ln>
              <a:solidFill>
                <a:srgbClr val="878E2E"/>
              </a:solidFill>
              <a:tailEnd type="arrow"/>
            </a:ln>
          </p:spPr>
          <p:style>
            <a:lnRef idx="2">
              <a:schemeClr val="accent1"/>
            </a:lnRef>
            <a:fillRef idx="0">
              <a:schemeClr val="accent1"/>
            </a:fillRef>
            <a:effectRef idx="1">
              <a:schemeClr val="accent1"/>
            </a:effectRef>
            <a:fontRef idx="minor">
              <a:schemeClr val="tx1"/>
            </a:fontRef>
          </p:style>
        </p:cxnSp>
      </p:grpSp>
      <p:grpSp>
        <p:nvGrpSpPr>
          <p:cNvPr id="3" name="Group 2"/>
          <p:cNvGrpSpPr/>
          <p:nvPr/>
        </p:nvGrpSpPr>
        <p:grpSpPr>
          <a:xfrm>
            <a:off x="134805" y="1004585"/>
            <a:ext cx="8874390" cy="3811777"/>
            <a:chOff x="18327" y="1017806"/>
            <a:chExt cx="8874390" cy="3811777"/>
          </a:xfrm>
        </p:grpSpPr>
        <p:pic>
          <p:nvPicPr>
            <p:cNvPr id="4098" name="Picture 2" descr="http://images.clipartpanda.com/family-di7oe9xi9.jpe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38776" y="1117268"/>
              <a:ext cx="752474" cy="56740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6772277" y="1017806"/>
              <a:ext cx="742948" cy="608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03902" y="1942760"/>
              <a:ext cx="398875" cy="591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847727" y="1129262"/>
              <a:ext cx="345846" cy="543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66626" y="1247009"/>
              <a:ext cx="218850" cy="543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3446801" y="1765712"/>
              <a:ext cx="276225" cy="606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6"/>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51175" y="1651401"/>
              <a:ext cx="218850" cy="543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6"/>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61031" y="3306796"/>
              <a:ext cx="218850" cy="543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6"/>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6550327" y="2277433"/>
              <a:ext cx="221950" cy="543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2" descr="http://images.clipartpanda.com/family-di7oe9xi9.jpeg"/>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1555229" y="1059847"/>
              <a:ext cx="885214" cy="61271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http://images.clipartpanda.com/family-di7oe9xi9.jpeg"/>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8893" y="3772384"/>
              <a:ext cx="848943" cy="61271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http://images.clipartpanda.com/family-di7oe9xi9.jpeg"/>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18327" y="2008404"/>
              <a:ext cx="885214" cy="61271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http://images.clipartpanda.com/family-di7oe9xi9.jpeg"/>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63842" y="1518716"/>
              <a:ext cx="904417" cy="61271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5"/>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4807180" y="1859728"/>
              <a:ext cx="345846" cy="543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5"/>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8546871" y="2839897"/>
              <a:ext cx="345846" cy="543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5"/>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5219079" y="1966702"/>
              <a:ext cx="345846" cy="543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5"/>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74171" y="3621291"/>
              <a:ext cx="383524" cy="543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5"/>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557520" y="2763533"/>
              <a:ext cx="345846" cy="543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1020650" y="3325338"/>
              <a:ext cx="742948" cy="608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52672" y="1198429"/>
              <a:ext cx="794129" cy="608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7"/>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1495743" y="4223406"/>
              <a:ext cx="276225" cy="606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7"/>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85352" y="2211581"/>
              <a:ext cx="250938" cy="606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7"/>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8527821" y="2083044"/>
              <a:ext cx="276225" cy="606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2" descr="http://images.clipartpanda.com/family-di7oe9xi9.jpeg"/>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7690766" y="4078744"/>
              <a:ext cx="885214" cy="61271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41029" y="1063819"/>
              <a:ext cx="383524" cy="543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2" descr="http://images.clipartpanda.com/family-di7oe9xi9.jpeg"/>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3881211" y="2006672"/>
              <a:ext cx="885214" cy="61271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http://images.clipartpanda.com/family-di7oe9xi9.jpeg"/>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302636" y="2203756"/>
              <a:ext cx="885214" cy="61271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5"/>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1457327" y="1738862"/>
              <a:ext cx="345846" cy="543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5"/>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7052095" y="1733889"/>
              <a:ext cx="345846" cy="543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2" descr="http://images.clipartpanda.com/family-di7oe9xi9.jpeg"/>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7598095" y="2515528"/>
              <a:ext cx="885214" cy="6127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886982" y="4924036"/>
            <a:ext cx="7610475" cy="1298688"/>
            <a:chOff x="685800" y="4829583"/>
            <a:chExt cx="7610475" cy="1298688"/>
          </a:xfrm>
        </p:grpSpPr>
        <p:sp>
          <p:nvSpPr>
            <p:cNvPr id="98" name="Rectangle 97"/>
            <p:cNvSpPr/>
            <p:nvPr/>
          </p:nvSpPr>
          <p:spPr>
            <a:xfrm>
              <a:off x="685800" y="5229225"/>
              <a:ext cx="7610475" cy="704850"/>
            </a:xfrm>
            <a:prstGeom prst="rect">
              <a:avLst/>
            </a:prstGeom>
            <a:solidFill>
              <a:schemeClr val="bg1">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5E6E"/>
                  </a:solidFill>
                  <a:latin typeface="Arial" panose="020B0604020202020204" pitchFamily="34" charset="0"/>
                  <a:cs typeface="Arial" panose="020B0604020202020204" pitchFamily="34" charset="0"/>
                </a:rPr>
                <a:t>Charities</a:t>
              </a:r>
            </a:p>
          </p:txBody>
        </p:sp>
        <p:grpSp>
          <p:nvGrpSpPr>
            <p:cNvPr id="4" name="Group 3"/>
            <p:cNvGrpSpPr/>
            <p:nvPr/>
          </p:nvGrpSpPr>
          <p:grpSpPr>
            <a:xfrm>
              <a:off x="1620589" y="4829583"/>
              <a:ext cx="6061313" cy="1298688"/>
              <a:chOff x="1620589" y="4829583"/>
              <a:chExt cx="6061313" cy="1298688"/>
            </a:xfrm>
          </p:grpSpPr>
          <p:pic>
            <p:nvPicPr>
              <p:cNvPr id="99" name="Picture 8" descr="http://www.officialpsds.com/images/thumbs/Cash-Money-Falling-2-psd81165.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62982" y="4953408"/>
                <a:ext cx="1208086" cy="1174863"/>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8" descr="http://www.officialpsds.com/images/thumbs/Cash-Money-Falling-2-psd81165.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20589" y="4829583"/>
                <a:ext cx="1208086" cy="1174863"/>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8" descr="http://www.officialpsds.com/images/thumbs/Cash-Money-Falling-2-psd81165.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6422288" y="4829583"/>
                <a:ext cx="1259614" cy="1174863"/>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8" descr="http://www.officialpsds.com/images/thumbs/Cash-Money-Falling-2-psd81165.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186601" y="4829583"/>
                <a:ext cx="1208086" cy="1174863"/>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8" descr="http://www.officialpsds.com/images/thumbs/Cash-Money-Falling-2-psd81165.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5651387" y="4953408"/>
                <a:ext cx="1259614" cy="1174863"/>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8" descr="http://www.officialpsds.com/images/thumbs/Cash-Money-Falling-2-psd81165.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4785476" y="4896258"/>
                <a:ext cx="1259614" cy="1174863"/>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6" name="Picture 5"/>
          <p:cNvPicPr>
            <a:picLocks noChangeAspect="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27293" y="3156346"/>
            <a:ext cx="2316365" cy="1517265"/>
          </a:xfrm>
          <a:prstGeom prst="rect">
            <a:avLst/>
          </a:prstGeom>
        </p:spPr>
      </p:pic>
    </p:spTree>
    <p:extLst>
      <p:ext uri="{BB962C8B-B14F-4D97-AF65-F5344CB8AC3E}">
        <p14:creationId xmlns:p14="http://schemas.microsoft.com/office/powerpoint/2010/main" val="550253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iVE365_PPT_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Autofit/>
          </a:bodyPr>
          <a:lstStyle/>
          <a:p>
            <a:pPr algn="r"/>
            <a:r>
              <a:rPr lang="en-US" sz="3200" dirty="0">
                <a:solidFill>
                  <a:srgbClr val="005E6E"/>
                </a:solidFill>
                <a:latin typeface="Arial"/>
                <a:cs typeface="Arial"/>
              </a:rPr>
              <a:t>What is GiVE 365?</a:t>
            </a:r>
          </a:p>
        </p:txBody>
      </p:sp>
      <p:pic>
        <p:nvPicPr>
          <p:cNvPr id="10" name="Picture 9">
            <a:extLst>
              <a:ext uri="{FF2B5EF4-FFF2-40B4-BE49-F238E27FC236}">
                <a16:creationId xmlns:a16="http://schemas.microsoft.com/office/drawing/2014/main" id="{2FB4243C-F1B6-4BBE-AE19-EB0FE152D1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1603" y="5200496"/>
            <a:ext cx="2057400" cy="1371600"/>
          </a:xfrm>
          <a:prstGeom prst="rect">
            <a:avLst/>
          </a:prstGeom>
        </p:spPr>
      </p:pic>
      <p:pic>
        <p:nvPicPr>
          <p:cNvPr id="11" name="Picture 10">
            <a:extLst>
              <a:ext uri="{FF2B5EF4-FFF2-40B4-BE49-F238E27FC236}">
                <a16:creationId xmlns:a16="http://schemas.microsoft.com/office/drawing/2014/main" id="{6EECE504-769D-4187-8A7E-7D54499883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6830" y="3429000"/>
            <a:ext cx="2051030" cy="1539158"/>
          </a:xfrm>
          <a:prstGeom prst="rect">
            <a:avLst/>
          </a:prstGeom>
        </p:spPr>
      </p:pic>
      <p:pic>
        <p:nvPicPr>
          <p:cNvPr id="12" name="Picture 11">
            <a:extLst>
              <a:ext uri="{FF2B5EF4-FFF2-40B4-BE49-F238E27FC236}">
                <a16:creationId xmlns:a16="http://schemas.microsoft.com/office/drawing/2014/main" id="{50459D53-E028-4D10-B85B-591159F86F8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101603" y="1825062"/>
            <a:ext cx="2056257" cy="1371600"/>
          </a:xfrm>
          <a:prstGeom prst="rect">
            <a:avLst/>
          </a:prstGeom>
        </p:spPr>
      </p:pic>
      <p:pic>
        <p:nvPicPr>
          <p:cNvPr id="7" name="Picture 6" descr="A green and white poster with text and icons&#10;&#10;AI-generated content may be incorrect.">
            <a:extLst>
              <a:ext uri="{FF2B5EF4-FFF2-40B4-BE49-F238E27FC236}">
                <a16:creationId xmlns:a16="http://schemas.microsoft.com/office/drawing/2014/main" id="{1D10ED4A-992D-E1A8-8E30-2DAC2B35EE89}"/>
              </a:ext>
            </a:extLst>
          </p:cNvPr>
          <p:cNvPicPr>
            <a:picLocks noChangeAspect="1"/>
          </p:cNvPicPr>
          <p:nvPr/>
        </p:nvPicPr>
        <p:blipFill>
          <a:blip r:embed="rId7"/>
          <a:stretch>
            <a:fillRect/>
          </a:stretch>
        </p:blipFill>
        <p:spPr>
          <a:xfrm>
            <a:off x="763138" y="1820838"/>
            <a:ext cx="4501486" cy="4546979"/>
          </a:xfrm>
          <a:prstGeom prst="rect">
            <a:avLst/>
          </a:prstGeom>
        </p:spPr>
      </p:pic>
    </p:spTree>
    <p:extLst>
      <p:ext uri="{BB962C8B-B14F-4D97-AF65-F5344CB8AC3E}">
        <p14:creationId xmlns:p14="http://schemas.microsoft.com/office/powerpoint/2010/main" val="2622112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iVE365_PPT_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a:extLst>
              <a:ext uri="{FF2B5EF4-FFF2-40B4-BE49-F238E27FC236}">
                <a16:creationId xmlns:a16="http://schemas.microsoft.com/office/drawing/2014/main" id="{0E1B90BE-AFA3-4C3D-8838-D55731C243AB}"/>
              </a:ext>
            </a:extLst>
          </p:cNvPr>
          <p:cNvSpPr>
            <a:spLocks noGrp="1"/>
          </p:cNvSpPr>
          <p:nvPr>
            <p:ph type="title"/>
          </p:nvPr>
        </p:nvSpPr>
        <p:spPr>
          <a:xfrm>
            <a:off x="457200" y="274638"/>
            <a:ext cx="8229600" cy="1143000"/>
          </a:xfrm>
        </p:spPr>
        <p:txBody>
          <a:bodyPr>
            <a:noAutofit/>
          </a:bodyPr>
          <a:lstStyle/>
          <a:p>
            <a:pPr algn="r"/>
            <a:r>
              <a:rPr lang="en-US" sz="3200" dirty="0">
                <a:solidFill>
                  <a:srgbClr val="005E6E"/>
                </a:solidFill>
                <a:latin typeface="Arial"/>
                <a:cs typeface="Arial"/>
              </a:rPr>
              <a:t>How are the dollars spent?</a:t>
            </a:r>
          </a:p>
        </p:txBody>
      </p:sp>
      <p:pic>
        <p:nvPicPr>
          <p:cNvPr id="6" name="Picture 5">
            <a:extLst>
              <a:ext uri="{FF2B5EF4-FFF2-40B4-BE49-F238E27FC236}">
                <a16:creationId xmlns:a16="http://schemas.microsoft.com/office/drawing/2014/main" id="{1C893F09-7DBA-46ED-9207-CD2DCE4E1B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9800" y="1560797"/>
            <a:ext cx="2057400" cy="1543941"/>
          </a:xfrm>
          <a:prstGeom prst="rect">
            <a:avLst/>
          </a:prstGeom>
        </p:spPr>
      </p:pic>
      <p:pic>
        <p:nvPicPr>
          <p:cNvPr id="8" name="Picture 7">
            <a:extLst>
              <a:ext uri="{FF2B5EF4-FFF2-40B4-BE49-F238E27FC236}">
                <a16:creationId xmlns:a16="http://schemas.microsoft.com/office/drawing/2014/main" id="{EF5CF7F7-7A04-4E0B-9A98-DBBC47244A6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033527" y="3302043"/>
            <a:ext cx="2053430" cy="1540072"/>
          </a:xfrm>
          <a:prstGeom prst="rect">
            <a:avLst/>
          </a:prstGeom>
        </p:spPr>
      </p:pic>
      <p:pic>
        <p:nvPicPr>
          <p:cNvPr id="9" name="Picture 8">
            <a:extLst>
              <a:ext uri="{FF2B5EF4-FFF2-40B4-BE49-F238E27FC236}">
                <a16:creationId xmlns:a16="http://schemas.microsoft.com/office/drawing/2014/main" id="{AA504EE6-4942-47BE-A5E1-17B2A990409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31543" y="5039421"/>
            <a:ext cx="2057400" cy="1543941"/>
          </a:xfrm>
          <a:prstGeom prst="rect">
            <a:avLst/>
          </a:prstGeom>
        </p:spPr>
      </p:pic>
      <p:pic>
        <p:nvPicPr>
          <p:cNvPr id="2" name="Picture 1" descr="A blue and white poster with white text and a dollar bill&#10;&#10;AI-generated content may be incorrect.">
            <a:extLst>
              <a:ext uri="{FF2B5EF4-FFF2-40B4-BE49-F238E27FC236}">
                <a16:creationId xmlns:a16="http://schemas.microsoft.com/office/drawing/2014/main" id="{19B8A382-0ECD-198A-5D67-82EF71C57556}"/>
              </a:ext>
            </a:extLst>
          </p:cNvPr>
          <p:cNvPicPr>
            <a:picLocks noChangeAspect="1"/>
          </p:cNvPicPr>
          <p:nvPr/>
        </p:nvPicPr>
        <p:blipFill>
          <a:blip r:embed="rId7"/>
          <a:stretch>
            <a:fillRect/>
          </a:stretch>
        </p:blipFill>
        <p:spPr>
          <a:xfrm>
            <a:off x="453109" y="1557308"/>
            <a:ext cx="5018566" cy="5029199"/>
          </a:xfrm>
          <a:prstGeom prst="rect">
            <a:avLst/>
          </a:prstGeom>
        </p:spPr>
      </p:pic>
    </p:spTree>
    <p:extLst>
      <p:ext uri="{BB962C8B-B14F-4D97-AF65-F5344CB8AC3E}">
        <p14:creationId xmlns:p14="http://schemas.microsoft.com/office/powerpoint/2010/main" val="3334876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iVE365_PPT_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extBox 15"/>
          <p:cNvSpPr txBox="1"/>
          <p:nvPr/>
        </p:nvSpPr>
        <p:spPr>
          <a:xfrm>
            <a:off x="2438400" y="2133600"/>
            <a:ext cx="1905000" cy="1366528"/>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white"/>
                </a:solidFill>
                <a:effectLst/>
                <a:uLnTx/>
                <a:uFillTx/>
                <a:latin typeface="Arial"/>
                <a:ea typeface="+mn-ea"/>
                <a:cs typeface="Arial"/>
              </a:rPr>
              <a:t>28% of members </a:t>
            </a:r>
            <a:br>
              <a:rPr kumimoji="0" lang="en-US" sz="2300" b="0" i="0" u="none" strike="noStrike" kern="1200" cap="none" spc="0" normalizeH="0" baseline="0" noProof="0" dirty="0">
                <a:ln>
                  <a:noFill/>
                </a:ln>
                <a:solidFill>
                  <a:prstClr val="white"/>
                </a:solidFill>
                <a:effectLst/>
                <a:uLnTx/>
                <a:uFillTx/>
                <a:latin typeface="Arial"/>
                <a:ea typeface="+mn-ea"/>
                <a:cs typeface="Arial"/>
              </a:rPr>
            </a:br>
            <a:r>
              <a:rPr kumimoji="0" lang="en-US" sz="2300" b="0" i="0" u="none" strike="noStrike" kern="1200" cap="none" spc="0" normalizeH="0" baseline="0" noProof="0" dirty="0">
                <a:ln>
                  <a:noFill/>
                </a:ln>
                <a:solidFill>
                  <a:prstClr val="white"/>
                </a:solidFill>
                <a:effectLst/>
                <a:uLnTx/>
                <a:uFillTx/>
                <a:latin typeface="Arial"/>
                <a:ea typeface="+mn-ea"/>
                <a:cs typeface="Arial"/>
              </a:rPr>
              <a:t>get more involved</a:t>
            </a:r>
          </a:p>
        </p:txBody>
      </p:sp>
      <p:sp>
        <p:nvSpPr>
          <p:cNvPr id="12" name="Title 1">
            <a:extLst>
              <a:ext uri="{FF2B5EF4-FFF2-40B4-BE49-F238E27FC236}">
                <a16:creationId xmlns:a16="http://schemas.microsoft.com/office/drawing/2014/main" id="{693D071D-123A-43C5-9663-DBCC42882BCE}"/>
              </a:ext>
            </a:extLst>
          </p:cNvPr>
          <p:cNvSpPr>
            <a:spLocks noGrp="1"/>
          </p:cNvSpPr>
          <p:nvPr>
            <p:ph type="title"/>
          </p:nvPr>
        </p:nvSpPr>
        <p:spPr>
          <a:xfrm>
            <a:off x="457200" y="274638"/>
            <a:ext cx="8229600" cy="1143000"/>
          </a:xfrm>
        </p:spPr>
        <p:txBody>
          <a:bodyPr>
            <a:noAutofit/>
          </a:bodyPr>
          <a:lstStyle/>
          <a:p>
            <a:pPr algn="r"/>
            <a:r>
              <a:rPr lang="en-US" sz="3200" dirty="0">
                <a:solidFill>
                  <a:srgbClr val="005E6E"/>
                </a:solidFill>
                <a:latin typeface="Arial"/>
                <a:cs typeface="Arial"/>
              </a:rPr>
              <a:t>Impact since 2010</a:t>
            </a:r>
          </a:p>
        </p:txBody>
      </p:sp>
      <p:pic>
        <p:nvPicPr>
          <p:cNvPr id="13" name="Picture 12">
            <a:extLst>
              <a:ext uri="{FF2B5EF4-FFF2-40B4-BE49-F238E27FC236}">
                <a16:creationId xmlns:a16="http://schemas.microsoft.com/office/drawing/2014/main" id="{1E3F7E91-2483-4936-A6FE-F3EECB2410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 y="1724507"/>
            <a:ext cx="2057400" cy="1543941"/>
          </a:xfrm>
          <a:prstGeom prst="rect">
            <a:avLst/>
          </a:prstGeom>
        </p:spPr>
      </p:pic>
      <p:pic>
        <p:nvPicPr>
          <p:cNvPr id="14" name="Picture 13">
            <a:extLst>
              <a:ext uri="{FF2B5EF4-FFF2-40B4-BE49-F238E27FC236}">
                <a16:creationId xmlns:a16="http://schemas.microsoft.com/office/drawing/2014/main" id="{1E89F569-D790-413E-A660-95C49DC941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7957" y="3406335"/>
            <a:ext cx="2054051" cy="1369367"/>
          </a:xfrm>
          <a:prstGeom prst="rect">
            <a:avLst/>
          </a:prstGeom>
        </p:spPr>
      </p:pic>
      <p:pic>
        <p:nvPicPr>
          <p:cNvPr id="15" name="Picture 14">
            <a:extLst>
              <a:ext uri="{FF2B5EF4-FFF2-40B4-BE49-F238E27FC236}">
                <a16:creationId xmlns:a16="http://schemas.microsoft.com/office/drawing/2014/main" id="{5FEAC214-7810-4965-93F4-D479352437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6282" y="4953585"/>
            <a:ext cx="2057400" cy="1543941"/>
          </a:xfrm>
          <a:prstGeom prst="rect">
            <a:avLst/>
          </a:prstGeom>
        </p:spPr>
      </p:pic>
      <p:pic>
        <p:nvPicPr>
          <p:cNvPr id="2" name="Picture 1" descr="A yellow background with white text and blue text&#10;&#10;AI-generated content may be incorrect.">
            <a:extLst>
              <a:ext uri="{FF2B5EF4-FFF2-40B4-BE49-F238E27FC236}">
                <a16:creationId xmlns:a16="http://schemas.microsoft.com/office/drawing/2014/main" id="{C0168CF4-7830-7BC4-F048-F422B2B2D912}"/>
              </a:ext>
            </a:extLst>
          </p:cNvPr>
          <p:cNvPicPr>
            <a:picLocks noChangeAspect="1"/>
          </p:cNvPicPr>
          <p:nvPr/>
        </p:nvPicPr>
        <p:blipFill>
          <a:blip r:embed="rId7"/>
          <a:stretch>
            <a:fillRect/>
          </a:stretch>
        </p:blipFill>
        <p:spPr>
          <a:xfrm>
            <a:off x="3478306" y="1718983"/>
            <a:ext cx="4787152" cy="4775946"/>
          </a:xfrm>
          <a:prstGeom prst="rect">
            <a:avLst/>
          </a:prstGeom>
        </p:spPr>
      </p:pic>
    </p:spTree>
    <p:extLst>
      <p:ext uri="{BB962C8B-B14F-4D97-AF65-F5344CB8AC3E}">
        <p14:creationId xmlns:p14="http://schemas.microsoft.com/office/powerpoint/2010/main" val="1800197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iVE365_PPT_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 y="0"/>
            <a:ext cx="9144000" cy="6858000"/>
          </a:xfrm>
          <a:prstGeom prst="rect">
            <a:avLst/>
          </a:prstGeom>
        </p:spPr>
      </p:pic>
      <p:sp>
        <p:nvSpPr>
          <p:cNvPr id="2" name="Title 1"/>
          <p:cNvSpPr>
            <a:spLocks noGrp="1"/>
          </p:cNvSpPr>
          <p:nvPr>
            <p:ph type="title"/>
          </p:nvPr>
        </p:nvSpPr>
        <p:spPr/>
        <p:txBody>
          <a:bodyPr>
            <a:noAutofit/>
          </a:bodyPr>
          <a:lstStyle/>
          <a:p>
            <a:pPr algn="r"/>
            <a:r>
              <a:rPr lang="en-US" sz="3200" dirty="0">
                <a:solidFill>
                  <a:srgbClr val="005E6E"/>
                </a:solidFill>
                <a:latin typeface="Arial"/>
                <a:cs typeface="Arial"/>
              </a:rPr>
              <a:t>How does the process work?</a:t>
            </a:r>
          </a:p>
        </p:txBody>
      </p:sp>
      <p:pic>
        <p:nvPicPr>
          <p:cNvPr id="6" name="Picture 5">
            <a:extLst>
              <a:ext uri="{FF2B5EF4-FFF2-40B4-BE49-F238E27FC236}">
                <a16:creationId xmlns:a16="http://schemas.microsoft.com/office/drawing/2014/main" id="{6E8E5902-7B93-408B-8CC2-5F5A979335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1519310"/>
            <a:ext cx="4114800" cy="5237017"/>
          </a:xfrm>
          <a:prstGeom prst="rect">
            <a:avLst/>
          </a:prstGeom>
        </p:spPr>
      </p:pic>
      <p:pic>
        <p:nvPicPr>
          <p:cNvPr id="10" name="Picture 9">
            <a:extLst>
              <a:ext uri="{FF2B5EF4-FFF2-40B4-BE49-F238E27FC236}">
                <a16:creationId xmlns:a16="http://schemas.microsoft.com/office/drawing/2014/main" id="{B623D26D-A7C3-4F92-AFC2-E081DCC267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07110" y="2977897"/>
            <a:ext cx="2057400" cy="2114672"/>
          </a:xfrm>
          <a:prstGeom prst="rect">
            <a:avLst/>
          </a:prstGeom>
        </p:spPr>
      </p:pic>
      <p:pic>
        <p:nvPicPr>
          <p:cNvPr id="12" name="Picture 11">
            <a:extLst>
              <a:ext uri="{FF2B5EF4-FFF2-40B4-BE49-F238E27FC236}">
                <a16:creationId xmlns:a16="http://schemas.microsoft.com/office/drawing/2014/main" id="{ADBC12FB-2C17-408C-B614-D5A3EED9080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07110" y="5213134"/>
            <a:ext cx="2057400" cy="1370228"/>
          </a:xfrm>
          <a:prstGeom prst="rect">
            <a:avLst/>
          </a:prstGeom>
        </p:spPr>
      </p:pic>
      <p:pic>
        <p:nvPicPr>
          <p:cNvPr id="5" name="Picture 4">
            <a:extLst>
              <a:ext uri="{FF2B5EF4-FFF2-40B4-BE49-F238E27FC236}">
                <a16:creationId xmlns:a16="http://schemas.microsoft.com/office/drawing/2014/main" id="{358DF8B4-E5EF-4CBA-B76A-8856CBFCDA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07110" y="1526873"/>
            <a:ext cx="2057400" cy="1379470"/>
          </a:xfrm>
          <a:prstGeom prst="rect">
            <a:avLst/>
          </a:prstGeom>
        </p:spPr>
      </p:pic>
    </p:spTree>
    <p:extLst>
      <p:ext uri="{BB962C8B-B14F-4D97-AF65-F5344CB8AC3E}">
        <p14:creationId xmlns:p14="http://schemas.microsoft.com/office/powerpoint/2010/main" val="1508524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iVE365_PPT_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 y="0"/>
            <a:ext cx="9144000" cy="6858000"/>
          </a:xfrm>
          <a:prstGeom prst="rect">
            <a:avLst/>
          </a:prstGeom>
        </p:spPr>
      </p:pic>
      <p:sp>
        <p:nvSpPr>
          <p:cNvPr id="2" name="Title 1"/>
          <p:cNvSpPr>
            <a:spLocks noGrp="1"/>
          </p:cNvSpPr>
          <p:nvPr>
            <p:ph type="title"/>
          </p:nvPr>
        </p:nvSpPr>
        <p:spPr>
          <a:xfrm>
            <a:off x="457200" y="351759"/>
            <a:ext cx="8229600" cy="1143000"/>
          </a:xfrm>
        </p:spPr>
        <p:txBody>
          <a:bodyPr>
            <a:noAutofit/>
          </a:bodyPr>
          <a:lstStyle/>
          <a:p>
            <a:pPr algn="r"/>
            <a:r>
              <a:rPr lang="en-US" sz="3200" dirty="0">
                <a:solidFill>
                  <a:srgbClr val="005E6E"/>
                </a:solidFill>
                <a:latin typeface="Arial"/>
                <a:cs typeface="Arial"/>
              </a:rPr>
              <a:t>Grant review</a:t>
            </a:r>
          </a:p>
        </p:txBody>
      </p:sp>
      <p:pic>
        <p:nvPicPr>
          <p:cNvPr id="7" name="Picture 6" descr="Team Animal House.jpg"/>
          <p:cNvPicPr>
            <a:picLocks noChangeAspect="1"/>
          </p:cNvPicPr>
          <p:nvPr/>
        </p:nvPicPr>
        <p:blipFill rotWithShape="1">
          <a:blip r:embed="rId4" cstate="print">
            <a:extLst>
              <a:ext uri="{28A0092B-C50C-407E-A947-70E740481C1C}">
                <a14:useLocalDpi xmlns:a14="http://schemas.microsoft.com/office/drawing/2010/main" val="0"/>
              </a:ext>
            </a:extLst>
          </a:blip>
          <a:srcRect t="14863"/>
          <a:stretch/>
        </p:blipFill>
        <p:spPr>
          <a:xfrm>
            <a:off x="335019" y="1858359"/>
            <a:ext cx="2057400" cy="1166561"/>
          </a:xfrm>
          <a:prstGeom prst="rect">
            <a:avLst/>
          </a:prstGeom>
        </p:spPr>
      </p:pic>
      <p:pic>
        <p:nvPicPr>
          <p:cNvPr id="11" name="Picture 10">
            <a:extLst>
              <a:ext uri="{FF2B5EF4-FFF2-40B4-BE49-F238E27FC236}">
                <a16:creationId xmlns:a16="http://schemas.microsoft.com/office/drawing/2014/main" id="{14BD1F95-8E57-482A-956C-EFE34F2FA7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813" y="4876902"/>
            <a:ext cx="2057400" cy="1540376"/>
          </a:xfrm>
          <a:prstGeom prst="rect">
            <a:avLst/>
          </a:prstGeom>
        </p:spPr>
      </p:pic>
      <p:pic>
        <p:nvPicPr>
          <p:cNvPr id="14" name="Picture 13">
            <a:extLst>
              <a:ext uri="{FF2B5EF4-FFF2-40B4-BE49-F238E27FC236}">
                <a16:creationId xmlns:a16="http://schemas.microsoft.com/office/drawing/2014/main" id="{E9593D3A-8D30-47E4-9197-4849CC862D1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5019" y="3265111"/>
            <a:ext cx="2057400" cy="1371600"/>
          </a:xfrm>
          <a:prstGeom prst="rect">
            <a:avLst/>
          </a:prstGeom>
        </p:spPr>
      </p:pic>
      <p:pic>
        <p:nvPicPr>
          <p:cNvPr id="20" name="Picture 19">
            <a:extLst>
              <a:ext uri="{FF2B5EF4-FFF2-40B4-BE49-F238E27FC236}">
                <a16:creationId xmlns:a16="http://schemas.microsoft.com/office/drawing/2014/main" id="{05231882-B9DA-4D07-9595-AEAA63A3427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98041" y="3506280"/>
            <a:ext cx="6066753" cy="2904297"/>
          </a:xfrm>
          <a:prstGeom prst="rect">
            <a:avLst/>
          </a:prstGeom>
        </p:spPr>
      </p:pic>
      <p:pic>
        <p:nvPicPr>
          <p:cNvPr id="5" name="Picture 4">
            <a:extLst>
              <a:ext uri="{FF2B5EF4-FFF2-40B4-BE49-F238E27FC236}">
                <a16:creationId xmlns:a16="http://schemas.microsoft.com/office/drawing/2014/main" id="{782990F2-5B64-4A80-A1EF-A7B3B200E7E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26601" y="1769596"/>
            <a:ext cx="5988759" cy="1497190"/>
          </a:xfrm>
          <a:prstGeom prst="rect">
            <a:avLst/>
          </a:prstGeom>
        </p:spPr>
      </p:pic>
    </p:spTree>
    <p:extLst>
      <p:ext uri="{BB962C8B-B14F-4D97-AF65-F5344CB8AC3E}">
        <p14:creationId xmlns:p14="http://schemas.microsoft.com/office/powerpoint/2010/main" val="1962836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iVE365_PPT_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 y="0"/>
            <a:ext cx="9144000" cy="6858000"/>
          </a:xfrm>
          <a:prstGeom prst="rect">
            <a:avLst/>
          </a:prstGeom>
        </p:spPr>
      </p:pic>
      <p:sp>
        <p:nvSpPr>
          <p:cNvPr id="2" name="Title 1"/>
          <p:cNvSpPr>
            <a:spLocks noGrp="1"/>
          </p:cNvSpPr>
          <p:nvPr>
            <p:ph type="title"/>
          </p:nvPr>
        </p:nvSpPr>
        <p:spPr>
          <a:xfrm>
            <a:off x="457200" y="376481"/>
            <a:ext cx="8229600" cy="1143000"/>
          </a:xfrm>
        </p:spPr>
        <p:txBody>
          <a:bodyPr>
            <a:noAutofit/>
          </a:bodyPr>
          <a:lstStyle/>
          <a:p>
            <a:pPr algn="r"/>
            <a:r>
              <a:rPr lang="en-US" sz="3200" dirty="0">
                <a:solidFill>
                  <a:srgbClr val="005E6E"/>
                </a:solidFill>
                <a:latin typeface="Arial"/>
                <a:cs typeface="Arial"/>
              </a:rPr>
              <a:t>The Finals</a:t>
            </a:r>
          </a:p>
        </p:txBody>
      </p:sp>
      <p:pic>
        <p:nvPicPr>
          <p:cNvPr id="10" name="Picture 9">
            <a:extLst>
              <a:ext uri="{FF2B5EF4-FFF2-40B4-BE49-F238E27FC236}">
                <a16:creationId xmlns:a16="http://schemas.microsoft.com/office/drawing/2014/main" id="{522A69B4-3E57-420B-B0E9-B2EFDAE16D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812" y="1910276"/>
            <a:ext cx="2057400" cy="1371600"/>
          </a:xfrm>
          <a:prstGeom prst="rect">
            <a:avLst/>
          </a:prstGeom>
        </p:spPr>
      </p:pic>
      <p:pic>
        <p:nvPicPr>
          <p:cNvPr id="11" name="Picture 10">
            <a:extLst>
              <a:ext uri="{FF2B5EF4-FFF2-40B4-BE49-F238E27FC236}">
                <a16:creationId xmlns:a16="http://schemas.microsoft.com/office/drawing/2014/main" id="{E5FEE88B-3476-43DD-8EC0-5660752FEA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0812" y="3502940"/>
            <a:ext cx="2057400" cy="1371600"/>
          </a:xfrm>
          <a:prstGeom prst="rect">
            <a:avLst/>
          </a:prstGeom>
        </p:spPr>
      </p:pic>
      <p:pic>
        <p:nvPicPr>
          <p:cNvPr id="12" name="Picture 11">
            <a:extLst>
              <a:ext uri="{FF2B5EF4-FFF2-40B4-BE49-F238E27FC236}">
                <a16:creationId xmlns:a16="http://schemas.microsoft.com/office/drawing/2014/main" id="{B32D8F04-4A53-4608-ACE0-A1CF294310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0812" y="5095604"/>
            <a:ext cx="2057400" cy="1371600"/>
          </a:xfrm>
          <a:prstGeom prst="rect">
            <a:avLst/>
          </a:prstGeom>
        </p:spPr>
      </p:pic>
      <p:pic>
        <p:nvPicPr>
          <p:cNvPr id="14" name="Picture 13">
            <a:extLst>
              <a:ext uri="{FF2B5EF4-FFF2-40B4-BE49-F238E27FC236}">
                <a16:creationId xmlns:a16="http://schemas.microsoft.com/office/drawing/2014/main" id="{15C1A5E4-9ECE-4937-8462-A9A441B4A8F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59034" y="4338365"/>
            <a:ext cx="5587154" cy="2367235"/>
          </a:xfrm>
          <a:prstGeom prst="rect">
            <a:avLst/>
          </a:prstGeom>
        </p:spPr>
      </p:pic>
      <p:pic>
        <p:nvPicPr>
          <p:cNvPr id="15" name="Picture 14">
            <a:extLst>
              <a:ext uri="{FF2B5EF4-FFF2-40B4-BE49-F238E27FC236}">
                <a16:creationId xmlns:a16="http://schemas.microsoft.com/office/drawing/2014/main" id="{969C666A-AC7C-4A7F-B8FB-490B22EB2E4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63614" y="1676400"/>
            <a:ext cx="5577993" cy="2547466"/>
          </a:xfrm>
          <a:prstGeom prst="rect">
            <a:avLst/>
          </a:prstGeom>
        </p:spPr>
      </p:pic>
    </p:spTree>
    <p:extLst>
      <p:ext uri="{BB962C8B-B14F-4D97-AF65-F5344CB8AC3E}">
        <p14:creationId xmlns:p14="http://schemas.microsoft.com/office/powerpoint/2010/main" val="7049009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316638C1CABC4D85C5DA86E7BAB66A" ma:contentTypeVersion="13" ma:contentTypeDescription="Create a new document." ma:contentTypeScope="" ma:versionID="ef072aa393348218944c1106905d023b">
  <xsd:schema xmlns:xsd="http://www.w3.org/2001/XMLSchema" xmlns:xs="http://www.w3.org/2001/XMLSchema" xmlns:p="http://schemas.microsoft.com/office/2006/metadata/properties" xmlns:ns2="8700b544-35b6-468d-bbd8-0304663d9e7a" xmlns:ns3="c9c15a32-7c5e-41cd-93d1-067888b61f5c" targetNamespace="http://schemas.microsoft.com/office/2006/metadata/properties" ma:root="true" ma:fieldsID="510488916d5276f253b3bfb2b05ac8f7" ns2:_="" ns3:_="">
    <xsd:import namespace="8700b544-35b6-468d-bbd8-0304663d9e7a"/>
    <xsd:import namespace="c9c15a32-7c5e-41cd-93d1-067888b61f5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00b544-35b6-468d-bbd8-0304663d9e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38bf4d03-72b8-496d-a85f-59a439e9807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c15a32-7c5e-41cd-93d1-067888b61f5c"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bfbec2f-edb8-4887-9077-a421b52f2b0c}" ma:internalName="TaxCatchAll" ma:showField="CatchAllData" ma:web="c9c15a32-7c5e-41cd-93d1-067888b61f5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9c15a32-7c5e-41cd-93d1-067888b61f5c" xsi:nil="true"/>
    <lcf76f155ced4ddcb4097134ff3c332f xmlns="8700b544-35b6-468d-bbd8-0304663d9e7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00DB917-BEE4-4CAB-9AFF-FE6361CB98BE}"/>
</file>

<file path=customXml/itemProps2.xml><?xml version="1.0" encoding="utf-8"?>
<ds:datastoreItem xmlns:ds="http://schemas.openxmlformats.org/officeDocument/2006/customXml" ds:itemID="{342F7721-053D-44B2-BFDD-7597A12C0AE1}">
  <ds:schemaRefs>
    <ds:schemaRef ds:uri="http://schemas.microsoft.com/office/2006/metadata/properties"/>
    <ds:schemaRef ds:uri="http://schemas.microsoft.com/office/infopath/2007/PartnerControls"/>
    <ds:schemaRef ds:uri="c9c15a32-7c5e-41cd-93d1-067888b61f5c"/>
    <ds:schemaRef ds:uri="8700b544-35b6-468d-bbd8-0304663d9e7a"/>
  </ds:schemaRefs>
</ds:datastoreItem>
</file>

<file path=customXml/itemProps3.xml><?xml version="1.0" encoding="utf-8"?>
<ds:datastoreItem xmlns:ds="http://schemas.openxmlformats.org/officeDocument/2006/customXml" ds:itemID="{094F8605-33FA-4EDC-9901-5C29C2EE614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31167</TotalTime>
  <Words>2168</Words>
  <Application>Microsoft Office PowerPoint</Application>
  <PresentationFormat>On-screen Show (4:3)</PresentationFormat>
  <Paragraphs>182</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What is GiVE 365?</vt:lpstr>
      <vt:lpstr>How are the dollars spent?</vt:lpstr>
      <vt:lpstr>Impact since 2010</vt:lpstr>
      <vt:lpstr>How does the process work?</vt:lpstr>
      <vt:lpstr>Grant review</vt:lpstr>
      <vt:lpstr>The Finals</vt:lpstr>
      <vt:lpstr>2024 Grant Theme</vt:lpstr>
      <vt:lpstr>Requirements for applicants</vt:lpstr>
      <vt:lpstr>LIVEGIVEmidsouth</vt:lpstr>
      <vt:lpstr>Requirements for applicants</vt:lpstr>
      <vt:lpstr>Application details</vt:lpstr>
      <vt:lpstr>Important dates &amp; deadlines</vt:lpstr>
      <vt:lpstr>Finals and beyond</vt:lpstr>
      <vt:lpstr>Accessing the Grants portal</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Sutton Mora Hayes</dc:creator>
  <cp:lastModifiedBy>Aerial Ozuzu</cp:lastModifiedBy>
  <cp:revision>419</cp:revision>
  <cp:lastPrinted>2020-01-09T21:45:15Z</cp:lastPrinted>
  <dcterms:created xsi:type="dcterms:W3CDTF">2013-12-06T15:25:57Z</dcterms:created>
  <dcterms:modified xsi:type="dcterms:W3CDTF">2025-01-21T15:01:02Z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0x010100B0316638C1CABC4D85C5DA86E7BAB66A</vt:lpwstr>
  </property>
  <property fmtid="{D5CDD505-2E9C-101B-9397-08002B2CF9AE}" pid="3" name="Order">
    <vt:r8>2065000</vt:r8>
  </property>
  <property fmtid="{D5CDD505-2E9C-101B-9397-08002B2CF9AE}" pid="4" name="MediaServiceImageTags">
    <vt:lpwstr/>
  </property>
</Properties>
</file>